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3" d="100"/>
          <a:sy n="73" d="100"/>
        </p:scale>
        <p:origin x="-822" y="-102"/>
      </p:cViewPr>
      <p:guideLst>
        <p:guide orient="horz" pos="2160"/>
        <p:guide pos="383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256"/>
            </a:gs>
            <a:gs pos="100000">
              <a:srgbClr val="52762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99135" y="1232535"/>
            <a:ext cx="10822940" cy="2254885"/>
          </a:xfrm>
        </p:spPr>
        <p:txBody>
          <a:bodyPr/>
          <a:lstStyle/>
          <a:p>
            <a:r>
              <a:rPr lang="zh-CN" altLang="zh-CN"/>
              <a:t>新冠状病毒肺炎与高考热点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高三历史备课组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参考答案 题</a:t>
            </a:r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856615" y="474980"/>
            <a:ext cx="9471025" cy="5908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</a:rPr>
              <a:t>1) 措施</a:t>
            </a:r>
            <a:r>
              <a:rPr lang="zh-CN" altLang="en-US"/>
              <a:t>（12分）</a:t>
            </a:r>
            <a:endParaRPr lang="zh-CN" altLang="en-US"/>
          </a:p>
          <a:p>
            <a:r>
              <a:rPr lang="zh-CN" altLang="en-US"/>
              <a:t>　　① 政府减免税收</a:t>
            </a:r>
            <a:endParaRPr lang="zh-CN" altLang="en-US"/>
          </a:p>
          <a:p>
            <a:r>
              <a:rPr lang="zh-CN" altLang="en-US"/>
              <a:t>　　② 发放钱赈济灾民</a:t>
            </a:r>
            <a:endParaRPr lang="zh-CN" altLang="en-US"/>
          </a:p>
          <a:p>
            <a:r>
              <a:rPr lang="zh-CN" altLang="en-US"/>
              <a:t>　　③ 针对疫病施医送药</a:t>
            </a:r>
            <a:endParaRPr lang="zh-CN" altLang="en-US"/>
          </a:p>
          <a:p>
            <a:r>
              <a:rPr lang="zh-CN" altLang="en-US"/>
              <a:t>　　④ 采取隔离措施避免疫情扩散</a:t>
            </a:r>
            <a:endParaRPr lang="zh-CN" altLang="en-US"/>
          </a:p>
          <a:p>
            <a:r>
              <a:rPr lang="zh-CN" altLang="en-US"/>
              <a:t>　　⑤ 斋戒祈祷趋避疫病</a:t>
            </a:r>
            <a:endParaRPr lang="zh-CN" altLang="en-US"/>
          </a:p>
          <a:p>
            <a:r>
              <a:rPr lang="zh-CN" altLang="en-US"/>
              <a:t>　　⑥ 民间医生与儒生救助灾民</a:t>
            </a:r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</a:rPr>
              <a:t>作用</a:t>
            </a:r>
            <a:r>
              <a:rPr lang="zh-CN" altLang="en-US"/>
              <a:t>（2分）</a:t>
            </a:r>
            <a:endParaRPr lang="zh-CN" altLang="en-US"/>
          </a:p>
          <a:p>
            <a:r>
              <a:rPr lang="zh-CN" altLang="en-US"/>
              <a:t>　　① 一定程度防控了疫情，缓和社会矛盾</a:t>
            </a:r>
            <a:endParaRPr lang="zh-CN" altLang="en-US"/>
          </a:p>
          <a:p>
            <a:r>
              <a:rPr lang="zh-CN" altLang="en-US"/>
              <a:t>　　② 扩大了儒家思想在民间的影响</a:t>
            </a:r>
            <a:endParaRPr lang="zh-CN" altLang="en-US"/>
          </a:p>
          <a:p>
            <a:r>
              <a:rPr lang="zh-CN" altLang="en-US"/>
              <a:t>　　(2) 背景（8分）① 宗教观念的影响</a:t>
            </a:r>
            <a:endParaRPr lang="zh-CN" altLang="en-US"/>
          </a:p>
          <a:p>
            <a:r>
              <a:rPr lang="zh-CN" altLang="en-US"/>
              <a:t>　　② 人文主义思想的发展</a:t>
            </a:r>
            <a:endParaRPr lang="zh-CN" altLang="en-US"/>
          </a:p>
          <a:p>
            <a:r>
              <a:rPr lang="zh-CN" altLang="en-US"/>
              <a:t>　　③ 近代自然科学的进步</a:t>
            </a:r>
            <a:endParaRPr lang="zh-CN" altLang="en-US"/>
          </a:p>
          <a:p>
            <a:r>
              <a:rPr lang="zh-CN" altLang="en-US"/>
              <a:t>　　④ 封建王权的发展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</a:rPr>
              <a:t>意义</a:t>
            </a:r>
            <a:r>
              <a:rPr lang="zh-CN" altLang="en-US"/>
              <a:t>（3分）① 促进城市化发展</a:t>
            </a:r>
            <a:endParaRPr lang="zh-CN" altLang="en-US"/>
          </a:p>
          <a:p>
            <a:r>
              <a:rPr lang="zh-CN" altLang="en-US"/>
              <a:t>　　② 提高公民卫生意识</a:t>
            </a:r>
            <a:endParaRPr lang="zh-CN" altLang="en-US"/>
          </a:p>
          <a:p>
            <a:r>
              <a:rPr lang="zh-CN" altLang="en-US"/>
              <a:t>　　③ 推动医疗技术进步，促进现代医疗卫生体系建立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spc="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一、回</a:t>
            </a:r>
            <a:r>
              <a:rPr lang="zh-CN" altLang="en-US" b="0" spc="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顾近现代史中有关汉</a:t>
            </a:r>
            <a:r>
              <a:rPr lang="zh-CN" altLang="en-US" b="0" spc="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口 武昌 汉</a:t>
            </a:r>
            <a:r>
              <a:rPr lang="zh-CN" altLang="en-US" b="0" spc="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阳的重要历史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822282" y="1448400"/>
            <a:ext cx="10852237" cy="5041355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defRPr/>
            </a:pPr>
            <a:endParaRPr kumimoji="0" lang="zh-CN" altLang="en-US" sz="3200" b="0" i="0" u="none" strike="noStrike" kern="1200" cap="none" spc="150" normalizeH="0" baseline="0" noProof="1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天津条约中 增开 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汉口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南京等十处为通商口岸）</a:t>
            </a:r>
            <a:endParaRPr kumimoji="0" lang="zh-CN" altLang="en-US" sz="2800" b="0" i="0" u="none" strike="noStrike" kern="1200" cap="none" spc="150" normalizeH="0" baseline="0" noProof="1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汉阳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铁厂  张之洞  洋务运动  京汉铁路</a:t>
            </a:r>
            <a:endParaRPr kumimoji="0" lang="zh-CN" altLang="en-US" sz="2800" b="0" i="0" u="none" strike="noStrike" kern="1200" cap="none" spc="150" normalizeH="0" baseline="0" noProof="1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武昌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起义、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汉口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收回了英租界</a:t>
            </a:r>
            <a:endParaRPr kumimoji="0" lang="zh-CN" altLang="en-US" sz="2800" b="0" i="0" u="none" strike="noStrike" kern="1200" cap="none" spc="150" normalizeH="0" baseline="0" noProof="1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八七会议</a:t>
            </a:r>
            <a:r>
              <a:rPr kumimoji="0" lang="en-US" altLang="zh-CN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(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在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汉口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召开）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武汉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汪伪政权 宁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汉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合流</a:t>
            </a:r>
            <a:endParaRPr kumimoji="0" lang="zh-CN" altLang="en-US" sz="2800" b="0" i="0" u="none" strike="noStrike" kern="1200" cap="none" spc="150" normalizeH="0" baseline="0" noProof="1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武汉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会战、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武汉</a:t>
            </a:r>
            <a:r>
              <a:rPr kumimoji="0" lang="zh-CN" altLang="en-US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长江大桥</a:t>
            </a:r>
            <a:r>
              <a:rPr kumimoji="0" lang="en-US" altLang="zh-CN" sz="2800" b="0" i="0" u="none" strike="noStrike" kern="1200" cap="none" spc="150" normalizeH="0" baseline="0" noProof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-----</a:t>
            </a:r>
            <a:endParaRPr kumimoji="0" lang="zh-CN" altLang="en-US" sz="2800" b="0" i="0" u="none" strike="noStrike" kern="1200" cap="none" spc="150" normalizeH="0" baseline="0" noProof="1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0" i="0" u="none" strike="noStrike" kern="1200" cap="none" spc="150" normalizeH="0" baseline="0" noProof="1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二、疫情防控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400"/>
              <a:t>1</a:t>
            </a:r>
            <a:r>
              <a:rPr sz="2400"/>
              <a:t>、传统医学成就</a:t>
            </a:r>
            <a:endParaRPr sz="2400"/>
          </a:p>
          <a:p>
            <a:pPr marL="0" indent="0">
              <a:buNone/>
            </a:pPr>
            <a:r>
              <a:rPr sz="2400"/>
              <a:t>《黄帝内经》</a:t>
            </a:r>
            <a:r>
              <a:rPr sz="2400">
                <a:solidFill>
                  <a:srgbClr val="FF0000"/>
                </a:solidFill>
              </a:rPr>
              <a:t>张仲景 《伤寒杂病论》</a:t>
            </a:r>
            <a:r>
              <a:rPr sz="2400"/>
              <a:t>孙思邈的《千金方》</a:t>
            </a:r>
            <a:endParaRPr sz="2400"/>
          </a:p>
          <a:p>
            <a:pPr marL="0" indent="0">
              <a:buNone/>
            </a:pPr>
            <a:r>
              <a:rPr sz="2400"/>
              <a:t>李时珍《本草纲目》</a:t>
            </a:r>
            <a:endParaRPr sz="2400"/>
          </a:p>
          <a:p>
            <a:pPr marL="0" indent="0">
              <a:buNone/>
            </a:pPr>
            <a:r>
              <a:rPr lang="en-US" altLang="zh-CN" sz="2400"/>
              <a:t>2</a:t>
            </a:r>
            <a:r>
              <a:rPr sz="2400"/>
              <a:t>、近代生物学、现代医学的成就</a:t>
            </a:r>
            <a:endParaRPr sz="2400"/>
          </a:p>
          <a:p>
            <a:pPr marL="0" indent="0">
              <a:buNone/>
            </a:pPr>
            <a:r>
              <a:rPr lang="en-US" altLang="zh-CN" sz="2400"/>
              <a:t>3</a:t>
            </a:r>
            <a:r>
              <a:rPr sz="2400"/>
              <a:t>、古今中外的防疫抗疫举措</a:t>
            </a:r>
            <a:endParaRPr sz="2400"/>
          </a:p>
          <a:p>
            <a:pPr marL="0" indent="0">
              <a:buNone/>
            </a:pPr>
            <a:endParaRPr sz="2400"/>
          </a:p>
          <a:p>
            <a:endParaRPr sz="2400"/>
          </a:p>
        </p:txBody>
      </p:sp>
      <p:sp>
        <p:nvSpPr>
          <p:cNvPr id="4" name="矩形 3"/>
          <p:cNvSpPr/>
          <p:nvPr/>
        </p:nvSpPr>
        <p:spPr>
          <a:xfrm>
            <a:off x="4973955" y="3805555"/>
            <a:ext cx="2195830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政府、民间</a:t>
            </a:r>
            <a:endParaRPr lang="zh-CN" altLang="en-US" sz="2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182880"/>
            <a:ext cx="10852150" cy="896620"/>
          </a:xfrm>
        </p:spPr>
        <p:txBody>
          <a:bodyPr/>
          <a:lstStyle/>
          <a:p>
            <a:r>
              <a:rPr>
                <a:sym typeface="+mn-ea"/>
              </a:rPr>
              <a:t>三、</a:t>
            </a:r>
            <a:r>
              <a:rPr>
                <a:sym typeface="+mn-ea"/>
              </a:rPr>
              <a:t>模拟习题</a:t>
            </a:r>
            <a:br>
              <a:rPr>
                <a:sym typeface="+mn-ea"/>
              </a:rPr>
            </a:br>
            <a:r>
              <a:rPr>
                <a:sym typeface="+mn-ea"/>
              </a:rPr>
              <a:t>1. 阅读材料，完成下列要求。（25分）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355" y="1296035"/>
            <a:ext cx="11739245" cy="5255895"/>
          </a:xfrm>
        </p:spPr>
        <p:txBody>
          <a:bodyPr/>
          <a:lstStyle/>
          <a:p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材料一  明朝后期疫病发生频率呈明显的上升趋势，在1580年、1639年出现两次延续多年的瘟疫。疫情出现后，明朝基本上都是向疫区派出医官对患者进行诊治，并散发相关的药剂，向灾民派发小额救济钱物，同时设坛做法事，期盼降神而祈福禳灾。有官员曾上疏说：“今之人皆知救荒，而不知救疫。”明朝防疫的消极反应在很大程度受“天人合一”“天人感应”等思想影响，认为瘟疫是天神“震怒”的表现，这种观念使人丧失了与疫病积极斗争的意志，另一方面政府的公共责任也趁机被推卸。瘟疫导致大量人口死亡，崇祯十六年（1643年），北京鼠疫流行，不到7个月时间，就造成了20万人死亡，蔓延势烈，形势惨重。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　                                         ——据程杨《中国明清时期疫病时空分布规律的定量研究》等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材料二伦敦于1499—1665年发生多次严重鼠疫疫情。随着王权的加强和民族国家的形成，都铎王朝摆脱了中世纪消极无为的宗教防疫观念束缚，而以积极的姿态来处理防疫事务。为防控疫情，1518年伦敦市政当局号召患病家庭主动进行隔离，后来隔离措施在全国逐渐合法化和制度化。政府严禁疫区人员流动，以防止疫情扩散。政府积极加强疫区公共卫生建设，以消除疫病滋生条件。为确保法令有效实施，市政当局还专门任命几个临时委员会具体负责。在这些法令基础上，英国政府初步构建了国家公共卫生防疫体系，为防疫工作奠定了制度基础。1572年伊丽莎白女王签署法案，决定向全国征收“普通税”以建立济贫基金，来救助那些因为瘟疫、灾荒等突发灾难四处流浪的乞丐和流民。由于有政府救济，许多家庭愿意接受隔离，这使得英国的防疫工作有了坚实的群众基础。17世纪末期鼠疫逐渐从英国消退。                       　——据陈凯鹏《近代早期鼠疫在英国消退原因探析》等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zh-CN" altLang="en-US"/>
              <a:t>　　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1345" y="271780"/>
            <a:ext cx="10920730" cy="6065520"/>
          </a:xfrm>
        </p:spPr>
        <p:txBody>
          <a:bodyPr/>
          <a:lstStyle/>
          <a:p>
            <a:pPr marL="0" indent="0">
              <a:buNone/>
            </a:pPr>
            <a:r>
              <a:rPr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(1) 根据材料一、二并结合所学知识，概括明朝和英国政府防疫措施的特点。（9分）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(2) 根据材料一、二并结合所学知识，说明两种防疫观产生的社会背景并简析其影响。（16分）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000">
                <a:sym typeface="+mn-ea"/>
              </a:rPr>
              <a:t>2</a:t>
            </a:r>
            <a:r>
              <a:rPr sz="2000">
                <a:sym typeface="+mn-ea"/>
              </a:rPr>
              <a:t>、阅读材料，</a:t>
            </a:r>
            <a:r>
              <a:rPr sz="2000">
                <a:sym typeface="+mn-ea"/>
              </a:rPr>
              <a:t>回答问题（15分）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855" y="912495"/>
            <a:ext cx="11951970" cy="580834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材料一 伦敦于1499—1665年发生多次严重鼠疫疫情。随着王权的加强和民族国家的形成，都铎王朝摆脱了中世纪消极无为的宗教防疫观念束缚，而以积极的姿态来处理防疫事务。为防控疫情，1518年伦敦市政当局号召患病家庭主动进行隔离，后来隔离措施在全国逐渐合法化和制度化。英国政府积极加强疫区公共卫生建设……初步构建了国家公共卫生防疫体系，为防疫工作奠定了制度基础。至17世纪末期鼠疫逐渐从英国消退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     ——据陈凯鹏《近代早期鼠疫在英国消退原因探析》等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材料二  19世纪末20世纪初，“卫生”一词在晚清日益流行。由于近代社会的急剧转型……卫生涉及的已经不是个人或地方团体层面，而是同国家、民族联系在了一起。……文化市场涌现大量的生理卫生、生殖医学的书籍和刊物，相关的广告与介绍也频繁见诸报端，大多强调泰西的兴盛与其对生理卫生学的重视密切关联，表示译者或作者的目的即在希望种族强盛上。《高等小学卫生教科书》（1903）广告词言：“今亟译此类之书，以饷吾国民。凡有保种之责，而知亡国之忧者，盖令青年子弟日肆习之。”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——摘编自张仲民《出版与文化政治：晚清的“卫生”书籍研究》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 根据材料一并结合所学知识，概括英国政府防疫措施的特点及其背景。（8分）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 根据材料二并结合所学，分析晚清卫生观念的传播对近代化的积极作用。（7分）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580" y="663575"/>
            <a:ext cx="11633835" cy="6185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/>
              <a:t>     </a:t>
            </a:r>
            <a:endParaRPr lang="en-US" altLang="zh-CN"/>
          </a:p>
          <a:p>
            <a:r>
              <a:rPr lang="zh-CN" altLang="en-US">
                <a:solidFill>
                  <a:srgbClr val="FF0000"/>
                </a:solidFill>
              </a:rPr>
              <a:t>特点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zh-CN" altLang="en-US"/>
              <a:t>① 明朝（4分，任意两点即可，每点2分）</a:t>
            </a:r>
            <a:endParaRPr lang="zh-CN" altLang="en-US"/>
          </a:p>
          <a:p>
            <a:r>
              <a:rPr lang="zh-CN" altLang="en-US"/>
              <a:t>1) 政府应对消极2) 防疫重点主要集中在灾后赈济救助方面</a:t>
            </a:r>
            <a:endParaRPr lang="zh-CN" altLang="en-US"/>
          </a:p>
          <a:p>
            <a:r>
              <a:rPr lang="zh-CN" altLang="en-US"/>
              <a:t>3) 防疫措施呈零散性、偶然性特征  4) 防疫措施迷信色彩深厚</a:t>
            </a:r>
            <a:endParaRPr lang="zh-CN" altLang="en-US"/>
          </a:p>
          <a:p>
            <a:r>
              <a:rPr lang="zh-CN" altLang="en-US"/>
              <a:t>② 英国（5分，任意三点即可）</a:t>
            </a:r>
            <a:endParaRPr lang="zh-CN" altLang="en-US"/>
          </a:p>
          <a:p>
            <a:r>
              <a:rPr lang="zh-CN" altLang="en-US"/>
              <a:t>      1) 政府高度重视，积极应对2) 周密部署，构建国家公共卫生防疫体系3) 防疫工作制度化</a:t>
            </a:r>
            <a:endParaRPr lang="zh-CN" altLang="en-US"/>
          </a:p>
          <a:p>
            <a:r>
              <a:rPr lang="zh-CN" altLang="en-US"/>
              <a:t>　　4) 防疫措施科学、进步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    </a:t>
            </a:r>
            <a:r>
              <a:rPr lang="zh-CN" altLang="en-US">
                <a:solidFill>
                  <a:srgbClr val="FF0000"/>
                </a:solidFill>
              </a:rPr>
              <a:t>背景</a:t>
            </a:r>
            <a:r>
              <a:rPr lang="zh-CN" altLang="en-US"/>
              <a:t>① 明朝（6分，任意三点即可，每点2分）</a:t>
            </a:r>
            <a:endParaRPr lang="zh-CN" altLang="en-US"/>
          </a:p>
          <a:p>
            <a:r>
              <a:rPr lang="zh-CN" altLang="en-US"/>
              <a:t>　1) 明朝正处于由盛转衰的时期，政治腐败，社会动荡2) 小农经济占主导3) 思想观念落后、愚昧</a:t>
            </a:r>
            <a:endParaRPr lang="zh-CN" altLang="en-US"/>
          </a:p>
          <a:p>
            <a:r>
              <a:rPr lang="zh-CN" altLang="en-US"/>
              <a:t>　　② 英国（6分，任意三点即可，每点2分）</a:t>
            </a:r>
            <a:endParaRPr lang="zh-CN" altLang="en-US"/>
          </a:p>
          <a:p>
            <a:r>
              <a:rPr lang="zh-CN" altLang="en-US"/>
              <a:t>　　1) 民族国家的形成，中央集权的加强</a:t>
            </a:r>
            <a:endParaRPr lang="zh-CN" altLang="en-US"/>
          </a:p>
          <a:p>
            <a:r>
              <a:rPr lang="zh-CN" altLang="en-US"/>
              <a:t>　　2) 资本主义经济的发展</a:t>
            </a:r>
            <a:endParaRPr lang="zh-CN" altLang="en-US"/>
          </a:p>
          <a:p>
            <a:r>
              <a:rPr lang="zh-CN" altLang="en-US"/>
              <a:t>　　3) 自然科学兴起</a:t>
            </a:r>
            <a:endParaRPr lang="zh-CN" altLang="en-US"/>
          </a:p>
          <a:p>
            <a:r>
              <a:rPr lang="zh-CN" altLang="en-US"/>
              <a:t>　　4) 人文主义的发展</a:t>
            </a:r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</a:rPr>
              <a:t>影响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zh-CN" altLang="en-US"/>
              <a:t>　　① 明朝（2分）导致疫病蔓延，人口大量死亡，社会动荡，是明朝灭亡的重要因素之一</a:t>
            </a:r>
            <a:endParaRPr lang="zh-CN" altLang="en-US"/>
          </a:p>
          <a:p>
            <a:r>
              <a:rPr lang="zh-CN" altLang="en-US"/>
              <a:t>　　② 英国（2分，任意两点即可，每点1分）</a:t>
            </a:r>
            <a:endParaRPr lang="zh-CN" altLang="en-US"/>
          </a:p>
          <a:p>
            <a:r>
              <a:rPr lang="zh-CN" altLang="en-US"/>
              <a:t>　　1) 为鼠疫从英国消退奠定了基础</a:t>
            </a:r>
            <a:endParaRPr lang="zh-CN" altLang="en-US"/>
          </a:p>
          <a:p>
            <a:r>
              <a:rPr lang="zh-CN" altLang="en-US"/>
              <a:t>　　2) 有利于都铎王朝统治的持久稳固</a:t>
            </a:r>
            <a:endParaRPr lang="zh-CN" altLang="en-US"/>
          </a:p>
          <a:p>
            <a:r>
              <a:rPr lang="zh-CN" altLang="en-US"/>
              <a:t>　　3) 有利于英国资本主义的发展与社会转型</a:t>
            </a:r>
            <a:endParaRPr lang="zh-CN" altLang="en-US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286385" y="58420"/>
            <a:ext cx="11235690" cy="102108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r>
              <a:rPr lang="zh-CN" altLang="en-US"/>
              <a:t>参考答案：</a:t>
            </a:r>
            <a:r>
              <a:rPr>
                <a:sym typeface="+mn-ea"/>
              </a:rPr>
              <a:t>题</a:t>
            </a:r>
            <a:r>
              <a:rPr lang="en-US" altLang="zh-CN">
                <a:sym typeface="+mn-ea"/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参考答案：题</a:t>
            </a:r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657860" y="1220470"/>
            <a:ext cx="978344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/>
          </a:p>
          <a:p>
            <a:r>
              <a:rPr lang="zh-CN" altLang="en-US"/>
              <a:t>1) </a:t>
            </a:r>
            <a:r>
              <a:rPr lang="zh-CN" altLang="en-US">
                <a:solidFill>
                  <a:srgbClr val="FF0000"/>
                </a:solidFill>
              </a:rPr>
              <a:t>特点</a:t>
            </a:r>
            <a:r>
              <a:rPr lang="zh-CN" altLang="en-US"/>
              <a:t>（4分）① 政府重视（积极应对）  ② 防疫工作制    ③ 构建国家公共卫生防疫体系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</a:rPr>
              <a:t>   背景</a:t>
            </a:r>
            <a:r>
              <a:rPr lang="zh-CN" altLang="en-US"/>
              <a:t>（4分） ① 民族国家的形成，中央集权的加强</a:t>
            </a:r>
            <a:endParaRPr lang="zh-CN" altLang="en-US"/>
          </a:p>
          <a:p>
            <a:r>
              <a:rPr lang="zh-CN" altLang="en-US"/>
              <a:t>　                 ② 资本主义经济的发展</a:t>
            </a:r>
            <a:endParaRPr lang="zh-CN" altLang="en-US"/>
          </a:p>
          <a:p>
            <a:r>
              <a:rPr lang="zh-CN" altLang="en-US"/>
              <a:t>　　             ③ 自然科学兴起</a:t>
            </a:r>
            <a:endParaRPr lang="zh-CN" altLang="en-US"/>
          </a:p>
          <a:p>
            <a:r>
              <a:rPr lang="zh-CN" altLang="en-US"/>
              <a:t>　　             ④ 人文主义的发展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(2)</a:t>
            </a:r>
            <a:r>
              <a:rPr lang="zh-CN" altLang="en-US">
                <a:solidFill>
                  <a:srgbClr val="FF0000"/>
                </a:solidFill>
              </a:rPr>
              <a:t> 积极作用</a:t>
            </a:r>
            <a:r>
              <a:rPr lang="zh-CN" altLang="en-US"/>
              <a:t>（7分） </a:t>
            </a:r>
            <a:endParaRPr lang="zh-CN" altLang="en-US"/>
          </a:p>
          <a:p>
            <a:r>
              <a:rPr lang="zh-CN" altLang="en-US"/>
              <a:t>      ① 推动了民族觉醒   </a:t>
            </a:r>
            <a:endParaRPr lang="zh-CN" altLang="en-US"/>
          </a:p>
          <a:p>
            <a:r>
              <a:rPr lang="zh-CN" altLang="en-US"/>
              <a:t>      ② 促进了民族经济的发展  </a:t>
            </a:r>
            <a:endParaRPr lang="zh-CN" altLang="en-US"/>
          </a:p>
          <a:p>
            <a:r>
              <a:rPr lang="zh-CN" altLang="en-US"/>
              <a:t>      ③ 推动了近代民主革命的发展（近代化进程）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1450" y="492760"/>
            <a:ext cx="11868785" cy="6462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3. 阅读材料，完成下列要求。（25分）</a:t>
            </a:r>
            <a:endParaRPr lang="zh-CN" altLang="en-US"/>
          </a:p>
          <a:p>
            <a:r>
              <a:rPr lang="zh-CN" altLang="en-US"/>
              <a:t>材料一   山西一地在明代276年间曾37次出现灾疫，且多在成化十八年（1482年）之后，尤以万历、崇祯两朝为甚。疫灾常常与水、旱、地震等自然灾害同时发生，尤与饥荒并发的频率最高。战祸一起，疮痍满目，疫疠丛生。面对频发的灾疫，朝廷常常发布诏令减免税粮田租，也常发帑赈济直接救济灾民，减缓灾情。在疫病流行时期，军营将士会食用特定草药预防疫病，并将染病患者与健康士兵隔离开来，以免扩大传染。地方官府常常采取施医送药的救疗手段，扩大救疗面。明朝时对疫病发生虽已有较为科学的认识，但仍然存在以天命解释灾难和疫病发生的情况，认为天意不可违，因而一些地方官也常采用斋戒祈祷的方法驱避疫气。一些深怀济世思想的医生不避疫气，不辞劳苦，施医送药。深受儒家爱民思想的知识分子和有识之士也主动出资出力，救助于民。</a:t>
            </a:r>
            <a:endParaRPr lang="zh-CN" altLang="en-US"/>
          </a:p>
          <a:p>
            <a:r>
              <a:rPr lang="zh-CN" altLang="en-US"/>
              <a:t>　　——摘编自张丽芬《明代山西疫灾特点及救疗措施述略》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材料二   14至17世纪中期，伦敦先后爆发过20多次大小瘟疫。面对最初的黑死病疫情，教皇亲自设计弥撒驱逐瘟疫，教会则通过教堂担负起医疗救治的责任。政府规定严禁暴尸街头，死者必须深埋；限制出入病疫区。许多地方当局还规定有传染嫌疑的房屋及家具要通风熏蒸、曝晒消毒，并向民众普及医学和公共卫生知识。英王对疫病重灾区免除征税，同时发布公告严控伦敦城内的屠宰活动，禁止污血流入街道或泰晤士河。随着疫病的扩散，政府进一步制定卫生法规，管制医药行业，推进医疗的正规化进程，并新建或重建多家医院。城市也开始设置清道夫清扫街道。到了16世纪，关注公共健康成了欧洲各大城市普遍的现象。这些医学上的变化被称为人类历史上的“第一次卫生革命”。  ——摘编自魏晨光《从黑死病反观14—17世纪英国的社会生活和医疗状况》等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　　(1) 根据材料一并结合所学知识，概括明代山西地区防治疫情的措施和作用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　　(2) 根据材料二并结合所学知识，简述14—17世纪英国应对疫情措施的背景并说明“卫生革命”的意义。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3502</Words>
  <Application>WPS 演示</Application>
  <PresentationFormat>自定义</PresentationFormat>
  <Paragraphs>122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Arial Unicode MS</vt:lpstr>
      <vt:lpstr>Office 主题​​</vt:lpstr>
      <vt:lpstr>新冠状病毒肺炎与高考热点</vt:lpstr>
      <vt:lpstr>回顾近现代史中有关汉口 武昌 汉阳的重要历史</vt:lpstr>
      <vt:lpstr>二、疫情防控</vt:lpstr>
      <vt:lpstr>1. 阅读材料，完成下列要求。（25分）</vt:lpstr>
      <vt:lpstr>PowerPoint 演示文稿</vt:lpstr>
      <vt:lpstr>2、【选修1：历史上重大改革回眸】（15分） </vt:lpstr>
      <vt:lpstr>PowerPoint 演示文稿</vt:lpstr>
      <vt:lpstr>参考答案：题2</vt:lpstr>
      <vt:lpstr>PowerPoint 演示文稿</vt:lpstr>
      <vt:lpstr>参考答案 题3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新冠状病毒肺炎与高考热点</dc:title>
  <dc:creator>Administrator</dc:creator>
  <cp:lastModifiedBy>一尘一梦</cp:lastModifiedBy>
  <cp:revision>28</cp:revision>
  <dcterms:created xsi:type="dcterms:W3CDTF">2019-06-19T02:08:00Z</dcterms:created>
  <dcterms:modified xsi:type="dcterms:W3CDTF">2021-12-01T07:40:13Z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14919D64A6CD4D6DAF79CFB2E0F7B591</vt:lpwstr>
  </property>
</Properties>
</file>