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7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0298" y="1578106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二分与倍增思想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3967467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清华大学       钱桥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倍增法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1500174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例：给出三个正整数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p</a:t>
            </a:r>
            <a:r>
              <a:rPr lang="zh-CN" altLang="en-US" sz="2000" dirty="0" smtClean="0"/>
              <a:t>，问</a:t>
            </a:r>
            <a:r>
              <a:rPr lang="en-US" altLang="zh-CN" sz="2000" dirty="0" err="1" smtClean="0"/>
              <a:t>x^y</a:t>
            </a:r>
            <a:r>
              <a:rPr lang="zh-CN" altLang="en-US" sz="2000" dirty="0" smtClean="0"/>
              <a:t>对</a:t>
            </a:r>
            <a:r>
              <a:rPr lang="en-US" altLang="zh-CN" sz="2000" dirty="0" smtClean="0"/>
              <a:t>p</a:t>
            </a:r>
            <a:r>
              <a:rPr lang="zh-CN" altLang="en-US" sz="2000" dirty="0" smtClean="0"/>
              <a:t>取模的结果是多少？</a:t>
            </a:r>
            <a:endParaRPr lang="en-US" altLang="zh-CN" sz="2000" dirty="0" smtClean="0"/>
          </a:p>
          <a:p>
            <a:r>
              <a:rPr lang="zh-CN" altLang="en-US" sz="2000" dirty="0" smtClean="0"/>
              <a:t>数据规模：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p&lt;=10^9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00166" y="228599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For 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&lt;=y;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 s=s*x % p;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228599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超时！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3214686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第一步：求出</a:t>
            </a:r>
            <a:r>
              <a:rPr lang="en-US" altLang="zh-CN" dirty="0" smtClean="0"/>
              <a:t>x^1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x^2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x^4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x^8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x^16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x^32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x^64……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786190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第二部：对于任意一个</a:t>
            </a:r>
            <a:r>
              <a:rPr lang="en-US" altLang="zh-CN" dirty="0" smtClean="0"/>
              <a:t>y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x^y</a:t>
            </a:r>
            <a:r>
              <a:rPr lang="zh-CN" altLang="en-US" dirty="0" smtClean="0"/>
              <a:t>都可以拆成以上某些结果的乘积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72396" y="320254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最多</a:t>
            </a:r>
            <a:r>
              <a:rPr lang="en-US" altLang="zh-CN" dirty="0" smtClean="0"/>
              <a:t>30</a:t>
            </a:r>
            <a:r>
              <a:rPr lang="zh-CN" altLang="en-US" dirty="0" smtClean="0"/>
              <a:t>个！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572396" y="371475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也不超过</a:t>
            </a:r>
            <a:r>
              <a:rPr lang="en-US" altLang="zh-CN" dirty="0" smtClean="0"/>
              <a:t>30</a:t>
            </a:r>
            <a:r>
              <a:rPr lang="zh-CN" altLang="en-US" dirty="0" smtClean="0"/>
              <a:t>个！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464344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最多做</a:t>
            </a:r>
            <a:r>
              <a:rPr lang="en-US" altLang="zh-CN" dirty="0" smtClean="0"/>
              <a:t>60</a:t>
            </a:r>
            <a:r>
              <a:rPr lang="zh-CN" altLang="en-US" dirty="0" smtClean="0"/>
              <a:t>次乘法</a:t>
            </a:r>
            <a:r>
              <a:rPr lang="en-US" altLang="zh-CN" dirty="0" smtClean="0"/>
              <a:t>~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解法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：麻烦但好理解</a:t>
            </a:r>
            <a:endParaRPr lang="zh-CN" alt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142984"/>
            <a:ext cx="4857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a[1]=x; </a:t>
            </a:r>
          </a:p>
          <a:p>
            <a:r>
              <a:rPr lang="en-US" altLang="zh-CN" sz="2000" dirty="0" smtClean="0"/>
              <a:t>for(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=2;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&lt;=30;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]=a[i-1]*a[i-1] % p;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b[1]=1;</a:t>
            </a:r>
          </a:p>
          <a:p>
            <a:r>
              <a:rPr lang="en-US" altLang="zh-CN" sz="2000" dirty="0" smtClean="0"/>
              <a:t>For(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=2;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&lt;=30;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 b[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]=b[i-1]*2;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s=1;</a:t>
            </a:r>
          </a:p>
          <a:p>
            <a:r>
              <a:rPr lang="en-US" altLang="zh-CN" sz="2000" dirty="0" smtClean="0"/>
              <a:t>For(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=1;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&lt;=30;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</a:t>
            </a:r>
          </a:p>
          <a:p>
            <a:r>
              <a:rPr lang="en-US" altLang="zh-CN" sz="2000" dirty="0" smtClean="0"/>
              <a:t>     if(b[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&amp; y == b[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]) s=s*a[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 % p;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4143380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解法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：算法常数小、内存小、代码简便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4643446"/>
            <a:ext cx="3571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s=1;</a:t>
            </a:r>
          </a:p>
          <a:p>
            <a:r>
              <a:rPr lang="en-US" altLang="zh-CN" sz="2000" dirty="0" smtClean="0"/>
              <a:t>while (y&gt;0) {</a:t>
            </a:r>
          </a:p>
          <a:p>
            <a:r>
              <a:rPr lang="en-US" altLang="zh-CN" sz="2000" dirty="0" smtClean="0"/>
              <a:t>    if (y &amp; 1 == 1) s = s * x % p;</a:t>
            </a:r>
          </a:p>
          <a:p>
            <a:r>
              <a:rPr lang="en-US" altLang="zh-CN" sz="2000" dirty="0" smtClean="0"/>
              <a:t>    x = x * x % p;</a:t>
            </a:r>
          </a:p>
          <a:p>
            <a:r>
              <a:rPr lang="en-US" altLang="zh-CN" sz="2000" dirty="0" smtClean="0"/>
              <a:t>    y = y &gt;&gt; 1;</a:t>
            </a:r>
          </a:p>
          <a:p>
            <a:r>
              <a:rPr lang="en-US" altLang="zh-CN" sz="2000" dirty="0" smtClean="0"/>
              <a:t>}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78579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倍增法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1428736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例：给出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p</a:t>
            </a:r>
            <a:r>
              <a:rPr lang="zh-CN" altLang="en-US" sz="2000" dirty="0" smtClean="0"/>
              <a:t>三个正整数，问</a:t>
            </a:r>
            <a:r>
              <a:rPr lang="en-US" altLang="zh-CN" sz="2000" dirty="0" smtClean="0"/>
              <a:t>(x^0+x^1+x^2+……+</a:t>
            </a:r>
            <a:r>
              <a:rPr lang="en-US" altLang="zh-CN" sz="2000" dirty="0" err="1" smtClean="0"/>
              <a:t>x^n</a:t>
            </a:r>
            <a:r>
              <a:rPr lang="en-US" altLang="zh-CN" sz="2000" dirty="0" smtClean="0"/>
              <a:t>) </a:t>
            </a:r>
            <a:r>
              <a:rPr lang="zh-CN" altLang="en-US" sz="2000" dirty="0" smtClean="0"/>
              <a:t>对</a:t>
            </a:r>
            <a:r>
              <a:rPr lang="en-US" altLang="zh-CN" sz="2000" dirty="0" smtClean="0"/>
              <a:t>p</a:t>
            </a:r>
            <a:r>
              <a:rPr lang="zh-CN" altLang="en-US" sz="2000" dirty="0" smtClean="0"/>
              <a:t>取模的结果。数据规模：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p&lt;=10^9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571744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等比数列求和公式？  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2500306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x^(n+1)-1</a:t>
            </a:r>
          </a:p>
          <a:p>
            <a:r>
              <a:rPr lang="en-US" altLang="zh-CN" dirty="0" smtClean="0"/>
              <a:t>      x-1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857620" y="2857496"/>
            <a:ext cx="12144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57224" y="3571876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我们能求出</a:t>
            </a:r>
            <a:r>
              <a:rPr lang="en-US" altLang="zh-CN" sz="2000" dirty="0" smtClean="0"/>
              <a:t>[x^(n+1)-1] %  p</a:t>
            </a:r>
            <a:r>
              <a:rPr lang="zh-CN" altLang="en-US" sz="2000" dirty="0" smtClean="0"/>
              <a:t>的结果</a:t>
            </a:r>
            <a:endParaRPr lang="en-US" altLang="zh-CN" sz="2000" dirty="0" smtClean="0"/>
          </a:p>
          <a:p>
            <a:r>
              <a:rPr lang="zh-CN" altLang="en-US" sz="2000" dirty="0" smtClean="0"/>
              <a:t>但除以</a:t>
            </a:r>
            <a:r>
              <a:rPr lang="en-US" altLang="zh-CN" sz="2000" dirty="0" smtClean="0"/>
              <a:t>x-1</a:t>
            </a:r>
            <a:r>
              <a:rPr lang="zh-CN" altLang="en-US" sz="2000" dirty="0" smtClean="0"/>
              <a:t>如何解决？</a:t>
            </a:r>
            <a:endParaRPr lang="zh-CN" alt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857224" y="4857760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有没有其他做法？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987966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介绍两种“拆”法：</a:t>
            </a:r>
            <a:endParaRPr lang="zh-CN" alt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1714488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x^0+x^1+x^2+x^3+x^4+x^5+x^6+x^7=(1+x)(1+x^2)(1+x^4)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285992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要求：个数恰好为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的整数次幂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3345420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x^0+x^1+x^2+x^3+x^4+x^5=(x^0+x^1)+(x^2)(x^0+x^1+x^2+x^3)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3988362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拆成每段长度为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的整数次幂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357298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RMQ</a:t>
            </a:r>
            <a:r>
              <a:rPr lang="zh-CN" altLang="en-US" sz="2000" dirty="0" smtClean="0"/>
              <a:t>问题：给出一个长度为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的数列，再给出</a:t>
            </a:r>
            <a:r>
              <a:rPr lang="en-US" altLang="zh-CN" sz="2000" dirty="0" smtClean="0"/>
              <a:t>Q</a:t>
            </a:r>
            <a:r>
              <a:rPr lang="zh-CN" altLang="en-US" sz="2000" dirty="0" smtClean="0"/>
              <a:t>个询问，每次询问给出两个位置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y</a:t>
            </a:r>
            <a:r>
              <a:rPr lang="zh-CN" altLang="en-US" sz="2000" dirty="0" smtClean="0"/>
              <a:t>，问</a:t>
            </a:r>
            <a:r>
              <a:rPr lang="en-US" altLang="zh-CN" sz="2000" dirty="0" err="1" smtClean="0"/>
              <a:t>x~y</a:t>
            </a:r>
            <a:r>
              <a:rPr lang="zh-CN" altLang="en-US" sz="2000" dirty="0" smtClean="0"/>
              <a:t>之间的最小值。</a:t>
            </a:r>
            <a:endParaRPr lang="zh-CN" alt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785794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倍增法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500306"/>
            <a:ext cx="7500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对于每次询问   </a:t>
            </a:r>
            <a:r>
              <a:rPr lang="en-US" altLang="zh-CN" sz="2000" dirty="0" smtClean="0"/>
              <a:t>For 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=x;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&lt;=y;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 ……               </a:t>
            </a:r>
            <a:r>
              <a:rPr lang="zh-CN" altLang="en-US" sz="2000" dirty="0" smtClean="0"/>
              <a:t>时间复杂度</a:t>
            </a:r>
            <a:r>
              <a:rPr lang="en-US" altLang="zh-CN" sz="2000" dirty="0" smtClean="0"/>
              <a:t>O(N*Q)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3500438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有没有更好的算法呢？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71604" y="4345552"/>
            <a:ext cx="414340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72132" y="4345552"/>
            <a:ext cx="14287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00100" y="1425347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F(i,1)</a:t>
            </a:r>
            <a:r>
              <a:rPr lang="zh-CN" altLang="en-US" dirty="0" smtClean="0"/>
              <a:t>表示第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个位置开始，往后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个数的最小值是多少</a:t>
            </a:r>
            <a:endParaRPr lang="en-US" altLang="zh-CN" dirty="0" smtClean="0"/>
          </a:p>
          <a:p>
            <a:r>
              <a:rPr lang="en-US" altLang="zh-CN" dirty="0" smtClean="0"/>
              <a:t>F(i,2)</a:t>
            </a:r>
            <a:r>
              <a:rPr lang="zh-CN" altLang="en-US" dirty="0" smtClean="0"/>
              <a:t>表示第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个位置开始，往后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个数的最小值是多少</a:t>
            </a:r>
            <a:endParaRPr lang="en-US" altLang="zh-CN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000100" y="1996851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F(i,3)</a:t>
            </a:r>
            <a:r>
              <a:rPr lang="zh-CN" altLang="en-US" dirty="0" smtClean="0"/>
              <a:t>表示第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个位置开始，往后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个数的最小值是多少</a:t>
            </a:r>
            <a:endParaRPr lang="en-US" altLang="zh-CN" dirty="0" smtClean="0"/>
          </a:p>
          <a:p>
            <a:r>
              <a:rPr lang="en-US" altLang="zh-CN" dirty="0" smtClean="0"/>
              <a:t>F(i,4)</a:t>
            </a:r>
            <a:r>
              <a:rPr lang="zh-CN" altLang="en-US" dirty="0" smtClean="0"/>
              <a:t>表示第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个位置开始，往后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个数的最小值是多少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00100" y="2711231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…………</a:t>
            </a:r>
          </a:p>
          <a:p>
            <a:r>
              <a:rPr lang="zh-CN" altLang="en-US" dirty="0" smtClean="0"/>
              <a:t>最多</a:t>
            </a:r>
            <a:r>
              <a:rPr lang="en-US" altLang="zh-CN" dirty="0" err="1" smtClean="0"/>
              <a:t>LogN</a:t>
            </a:r>
            <a:r>
              <a:rPr lang="zh-CN" altLang="en-US" dirty="0" smtClean="0"/>
              <a:t>行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78579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倍增法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357290" y="455986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786446" y="455986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571604" y="4357694"/>
            <a:ext cx="2428892" cy="21431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0496" y="4345552"/>
            <a:ext cx="1285884" cy="214314"/>
          </a:xfrm>
          <a:prstGeom prst="rect">
            <a:avLst/>
          </a:prstGeom>
          <a:solidFill>
            <a:srgbClr val="FF0000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86380" y="4345552"/>
            <a:ext cx="285752" cy="214314"/>
          </a:xfrm>
          <a:prstGeom prst="rect">
            <a:avLst/>
          </a:prstGeom>
          <a:solidFill>
            <a:srgbClr val="C00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714480" y="4917056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 16             +                     8    +      2+1 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071538" y="5417122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对于任意的</a:t>
            </a:r>
            <a:r>
              <a:rPr lang="en-US" altLang="zh-CN" dirty="0" err="1" smtClean="0"/>
              <a:t>x~y</a:t>
            </a:r>
            <a:r>
              <a:rPr lang="zh-CN" altLang="en-US" dirty="0" smtClean="0"/>
              <a:t>，一定能拆分成不超过</a:t>
            </a:r>
            <a:r>
              <a:rPr lang="en-US" altLang="zh-CN" dirty="0" err="1" smtClean="0"/>
              <a:t>LogN</a:t>
            </a:r>
            <a:r>
              <a:rPr lang="zh-CN" altLang="en-US" dirty="0" smtClean="0"/>
              <a:t>段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000100" y="342900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递推式</a:t>
            </a:r>
            <a:r>
              <a:rPr lang="en-US" altLang="zh-CN" dirty="0" smtClean="0"/>
              <a:t>F(</a:t>
            </a:r>
            <a:r>
              <a:rPr lang="en-US" altLang="zh-CN" dirty="0" err="1" smtClean="0"/>
              <a:t>i,k</a:t>
            </a:r>
            <a:r>
              <a:rPr lang="en-US" altLang="zh-CN" dirty="0" smtClean="0"/>
              <a:t>)=min(F(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, k-1) , F(i+2^(k-2), k-1))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643702" y="45005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两段即可！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571604" y="3929066"/>
            <a:ext cx="2428892" cy="21431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57554" y="4071942"/>
            <a:ext cx="2428892" cy="21431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72264" y="521495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时间复杂度：</a:t>
            </a:r>
            <a:endParaRPr lang="en-US" altLang="zh-CN" dirty="0" smtClean="0"/>
          </a:p>
          <a:p>
            <a:r>
              <a:rPr lang="en-US" altLang="zh-CN" dirty="0" smtClean="0"/>
              <a:t>O(</a:t>
            </a:r>
            <a:r>
              <a:rPr lang="en-US" altLang="zh-CN" dirty="0" err="1" smtClean="0"/>
              <a:t>NLogN+Q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" grpId="0"/>
      <p:bldP spid="3" grpId="0"/>
      <p:bldP spid="4" grpId="0"/>
      <p:bldP spid="11" grpId="0"/>
      <p:bldP spid="12" grpId="0"/>
      <p:bldP spid="13" grpId="0" animBg="1"/>
      <p:bldP spid="14" grpId="0" animBg="1"/>
      <p:bldP spid="15" grpId="0" animBg="1"/>
      <p:bldP spid="17" grpId="0"/>
      <p:bldP spid="18" grpId="0"/>
      <p:bldP spid="19" grpId="0"/>
      <p:bldP spid="20" grpId="0"/>
      <p:bldP spid="21" grpId="0" animBg="1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倍增法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857224" y="1500174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思考题：给出一个长度为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的数列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，请对于每个数，输出他右面第一个比他大的数是多少。</a:t>
            </a:r>
            <a:r>
              <a:rPr lang="en-US" altLang="zh-CN" sz="2000" dirty="0" smtClean="0"/>
              <a:t>N&lt;=100000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78579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矩阵的基础知识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1643050"/>
            <a:ext cx="7286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一个</a:t>
            </a:r>
            <a:r>
              <a:rPr lang="en-US" altLang="zh-CN" sz="2000" dirty="0" smtClean="0"/>
              <a:t>n*m</a:t>
            </a:r>
            <a:r>
              <a:rPr lang="zh-CN" altLang="en-US" sz="2000" dirty="0" smtClean="0"/>
              <a:t>的矩阵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行，每行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个数。第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行第</a:t>
            </a:r>
            <a:r>
              <a:rPr lang="en-US" altLang="zh-CN" sz="2000" dirty="0" smtClean="0"/>
              <a:t>j</a:t>
            </a:r>
            <a:r>
              <a:rPr lang="zh-CN" altLang="en-US" sz="2000" dirty="0" smtClean="0"/>
              <a:t>列用</a:t>
            </a:r>
            <a:r>
              <a:rPr lang="en-US" altLang="zh-CN" sz="2000" dirty="0" smtClean="0"/>
              <a:t>A[</a:t>
            </a:r>
            <a:r>
              <a:rPr lang="en-US" altLang="zh-CN" sz="2000" dirty="0" err="1" smtClean="0"/>
              <a:t>i,j</a:t>
            </a:r>
            <a:r>
              <a:rPr lang="en-US" altLang="zh-CN" sz="2000" dirty="0" smtClean="0"/>
              <a:t>]</a:t>
            </a:r>
            <a:r>
              <a:rPr lang="zh-CN" altLang="en-US" sz="2000" dirty="0" smtClean="0"/>
              <a:t>表示。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143116"/>
            <a:ext cx="7286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矩阵乘法：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      一个</a:t>
            </a:r>
            <a:r>
              <a:rPr lang="en-US" altLang="zh-CN" sz="2000" dirty="0" smtClean="0"/>
              <a:t>n*m</a:t>
            </a:r>
            <a:r>
              <a:rPr lang="zh-CN" altLang="en-US" sz="2000" dirty="0" smtClean="0"/>
              <a:t>的矩阵和一个</a:t>
            </a:r>
            <a:r>
              <a:rPr lang="en-US" altLang="zh-CN" sz="2000" dirty="0" smtClean="0"/>
              <a:t>p*q</a:t>
            </a:r>
            <a:r>
              <a:rPr lang="zh-CN" altLang="en-US" sz="2000" dirty="0" smtClean="0"/>
              <a:t>的矩阵可以做乘法，当且仅当</a:t>
            </a:r>
            <a:r>
              <a:rPr lang="en-US" altLang="zh-CN" sz="2000" dirty="0" smtClean="0"/>
              <a:t>m=p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3221180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</a:t>
            </a:r>
            <a:r>
              <a:rPr lang="zh-CN" altLang="en-US" sz="2000" dirty="0" smtClean="0"/>
              <a:t>矩阵的规模为</a:t>
            </a:r>
            <a:r>
              <a:rPr lang="en-US" altLang="zh-CN" sz="2000" dirty="0" smtClean="0"/>
              <a:t>n*m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B</a:t>
            </a:r>
            <a:r>
              <a:rPr lang="zh-CN" altLang="en-US" sz="2000" dirty="0" smtClean="0"/>
              <a:t>矩阵的规模为</a:t>
            </a:r>
            <a:r>
              <a:rPr lang="en-US" altLang="zh-CN" sz="2000" dirty="0" smtClean="0"/>
              <a:t>m*p</a:t>
            </a:r>
          </a:p>
          <a:p>
            <a:r>
              <a:rPr lang="en-US" altLang="zh-CN" sz="2000" dirty="0" smtClean="0"/>
              <a:t>A*B=C</a:t>
            </a:r>
            <a:r>
              <a:rPr lang="zh-CN" altLang="en-US" sz="2000" dirty="0" smtClean="0"/>
              <a:t>，则</a:t>
            </a:r>
            <a:r>
              <a:rPr lang="en-US" altLang="zh-CN" sz="2000" dirty="0" smtClean="0"/>
              <a:t>C</a:t>
            </a:r>
            <a:r>
              <a:rPr lang="zh-CN" altLang="en-US" sz="2000" dirty="0" smtClean="0"/>
              <a:t>矩阵的规模为</a:t>
            </a:r>
            <a:r>
              <a:rPr lang="en-US" altLang="zh-CN" sz="2000" dirty="0" smtClean="0"/>
              <a:t>n*p</a:t>
            </a:r>
          </a:p>
        </p:txBody>
      </p:sp>
      <p:sp>
        <p:nvSpPr>
          <p:cNvPr id="7" name="矩形 6"/>
          <p:cNvSpPr/>
          <p:nvPr/>
        </p:nvSpPr>
        <p:spPr>
          <a:xfrm>
            <a:off x="1428728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57356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8728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57356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8728" y="4929198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57356" y="4929198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00364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00364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28992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28992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57620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57620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86248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86248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786446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86446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15074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215074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643702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643702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072330" y="4071942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072330" y="4500570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786446" y="4929198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15074" y="4929198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43702" y="4929198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072330" y="4929198"/>
            <a:ext cx="28575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571604" y="550070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</a:t>
            </a:r>
            <a:endParaRPr lang="zh-CN" alt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3571868" y="550070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B</a:t>
            </a:r>
            <a:endParaRPr lang="zh-CN" alt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6357950" y="5467665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C</a:t>
            </a:r>
            <a:endParaRPr lang="zh-CN" altLang="en-US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1928794" y="6110607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C[</a:t>
            </a:r>
            <a:r>
              <a:rPr lang="en-US" altLang="zh-CN" sz="2400" dirty="0" err="1" smtClean="0"/>
              <a:t>i,j</a:t>
            </a:r>
            <a:r>
              <a:rPr lang="en-US" altLang="zh-CN" sz="2400" dirty="0" smtClean="0"/>
              <a:t>]=</a:t>
            </a:r>
            <a:r>
              <a:rPr lang="zh-CN" altLang="en-US" sz="2400" dirty="0" smtClean="0"/>
              <a:t>∑</a:t>
            </a:r>
            <a:r>
              <a:rPr lang="en-US" altLang="zh-CN" sz="2400" dirty="0" smtClean="0"/>
              <a:t>A[</a:t>
            </a:r>
            <a:r>
              <a:rPr lang="en-US" altLang="zh-CN" sz="2400" dirty="0" err="1" smtClean="0"/>
              <a:t>i,k</a:t>
            </a:r>
            <a:r>
              <a:rPr lang="en-US" altLang="zh-CN" sz="2400" dirty="0" smtClean="0"/>
              <a:t>]*B[</a:t>
            </a:r>
            <a:r>
              <a:rPr lang="en-US" altLang="zh-CN" sz="2400" dirty="0" err="1" smtClean="0"/>
              <a:t>k,j</a:t>
            </a:r>
            <a:r>
              <a:rPr lang="en-US" altLang="zh-CN" sz="2400" dirty="0" smtClean="0"/>
              <a:t>]        1&lt;=k&lt;=m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0000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6" grpId="1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矩阵的基础知识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1500174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考虑矩阵乘法是否满足交换律？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345288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考虑矩阵乘法是否满足结合律？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矩阵的应用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64305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例：已知</a:t>
            </a:r>
            <a:r>
              <a:rPr lang="en-US" altLang="zh-CN" sz="2000" dirty="0" smtClean="0"/>
              <a:t>F[1]=1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F[2]=1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F[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]=F[i-1]+F[i-2]</a:t>
            </a:r>
            <a:r>
              <a:rPr lang="zh-CN" altLang="en-US" sz="2000" dirty="0" smtClean="0"/>
              <a:t>。求</a:t>
            </a:r>
            <a:r>
              <a:rPr lang="en-US" altLang="zh-CN" sz="2000" dirty="0" smtClean="0"/>
              <a:t>F[n]</a:t>
            </a:r>
            <a:r>
              <a:rPr lang="zh-CN" altLang="en-US" sz="2000" dirty="0" smtClean="0"/>
              <a:t>模</a:t>
            </a:r>
            <a:r>
              <a:rPr lang="en-US" altLang="zh-CN" sz="2000" dirty="0" smtClean="0"/>
              <a:t>65521</a:t>
            </a:r>
            <a:r>
              <a:rPr lang="zh-CN" altLang="en-US" sz="2000" dirty="0" smtClean="0"/>
              <a:t>的结果。</a:t>
            </a:r>
            <a:r>
              <a:rPr lang="en-US" altLang="zh-CN" sz="2000" dirty="0" smtClean="0"/>
              <a:t>n&lt;=10^9</a:t>
            </a:r>
            <a:endParaRPr lang="zh-CN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714348" y="2558473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F[i-1]   F[</a:t>
            </a:r>
            <a:r>
              <a:rPr lang="en-US" altLang="zh-CN" sz="2800" dirty="0" err="1" smtClean="0"/>
              <a:t>i</a:t>
            </a:r>
            <a:r>
              <a:rPr lang="en-US" altLang="zh-CN" sz="2800" dirty="0" smtClean="0"/>
              <a:t>]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2558473"/>
            <a:ext cx="15001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0       1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1       1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00760" y="2558473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F[</a:t>
            </a:r>
            <a:r>
              <a:rPr lang="en-US" altLang="zh-CN" sz="2800" dirty="0" err="1" smtClean="0"/>
              <a:t>i</a:t>
            </a:r>
            <a:r>
              <a:rPr lang="en-US" altLang="zh-CN" sz="2800" dirty="0" smtClean="0"/>
              <a:t>]   F[i+1]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1428728" y="461690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000496" y="4630175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B</a:t>
            </a:r>
            <a:endParaRPr lang="zh-CN" alt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6715140" y="4630175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C</a:t>
            </a:r>
            <a:endParaRPr lang="zh-CN" altLang="en-US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2786050" y="4701613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*</a:t>
            </a:r>
            <a:endParaRPr lang="zh-CN" alt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5429256" y="4630175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85723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主要内容：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1918636"/>
            <a:ext cx="4857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二分法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倍增法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矩阵及其应用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85723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F[1]   F[2]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643306" y="829559"/>
            <a:ext cx="15001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0       1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1       1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28" y="2915663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000496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B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714612" y="300037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*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57818" y="292893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=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357950" y="85723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F[2]   F[3]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71514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C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3714752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 * B * B * …… * B   =   ANS    (F[n-1]   F[n]) </a:t>
            </a:r>
            <a:endParaRPr lang="zh-CN" alt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2285984" y="435769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n-2</a:t>
            </a:r>
            <a:r>
              <a:rPr lang="zh-CN" altLang="en-US" dirty="0" smtClean="0"/>
              <a:t>个</a:t>
            </a:r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643174" y="5000636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 * B^(n-2) = ANS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3286116" y="5072074"/>
            <a:ext cx="1500198" cy="500066"/>
          </a:xfrm>
          <a:prstGeom prst="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6143636" y="5643578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快速幂！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  <p:bldP spid="24" grpId="0"/>
      <p:bldP spid="25" grpId="0" animBg="1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矩阵的应用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500174"/>
            <a:ext cx="71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例：已知</a:t>
            </a:r>
            <a:r>
              <a:rPr lang="en-US" altLang="zh-CN" sz="2000" dirty="0" smtClean="0"/>
              <a:t>F[1]=1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F[2]=1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F[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]=F[i-1]+F[i-2]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dirty="0" smtClean="0"/>
              <a:t>求</a:t>
            </a:r>
            <a:r>
              <a:rPr lang="en-US" altLang="zh-CN" sz="2000" dirty="0" smtClean="0"/>
              <a:t>(F[1]+F[2]+F[3]+……+F[n])</a:t>
            </a:r>
            <a:r>
              <a:rPr lang="zh-CN" altLang="en-US" sz="2000" dirty="0" smtClean="0"/>
              <a:t>模</a:t>
            </a:r>
            <a:r>
              <a:rPr lang="en-US" altLang="zh-CN" sz="2000" dirty="0" smtClean="0"/>
              <a:t>65521</a:t>
            </a:r>
            <a:r>
              <a:rPr lang="zh-CN" altLang="en-US" sz="2000" dirty="0" smtClean="0"/>
              <a:t>的结果。</a:t>
            </a:r>
            <a:endParaRPr lang="en-US" altLang="zh-CN" sz="2000" dirty="0" smtClean="0"/>
          </a:p>
          <a:p>
            <a:r>
              <a:rPr lang="zh-CN" altLang="en-US" sz="2000" dirty="0" smtClean="0"/>
              <a:t>数据范围：</a:t>
            </a:r>
            <a:r>
              <a:rPr lang="en-US" altLang="zh-CN" sz="2000" dirty="0" smtClean="0"/>
              <a:t>n&lt;=10^9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615641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F[i-1]   F[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3615641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0       1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1       1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43570" y="3615641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F[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   F[i+1]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214546" y="3628912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S[i-1]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29520" y="360575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264318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]=S[i-1]+F[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3610277"/>
            <a:ext cx="1714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             0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                   1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0       0       1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矩阵的应用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571612"/>
            <a:ext cx="628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思考题：已知</a:t>
            </a:r>
            <a:r>
              <a:rPr lang="en-US" altLang="zh-CN" sz="2000" dirty="0" smtClean="0"/>
              <a:t>F[1]=1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F[2]=1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F[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]=F[i-1]+F[i-2]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dirty="0" smtClean="0"/>
              <a:t>求</a:t>
            </a:r>
            <a:r>
              <a:rPr lang="en-US" altLang="zh-CN" sz="2000" dirty="0" smtClean="0"/>
              <a:t>(F[1]^2+F[2]^2+F[3]^2+……+F[n]^2)</a:t>
            </a:r>
            <a:r>
              <a:rPr lang="zh-CN" altLang="en-US" sz="2000" dirty="0" smtClean="0"/>
              <a:t>模</a:t>
            </a:r>
            <a:r>
              <a:rPr lang="en-US" altLang="zh-CN" sz="2000" dirty="0" smtClean="0"/>
              <a:t>65521</a:t>
            </a:r>
            <a:r>
              <a:rPr lang="zh-CN" altLang="en-US" sz="2000" dirty="0" smtClean="0"/>
              <a:t>的结果。</a:t>
            </a:r>
            <a:endParaRPr lang="en-US" altLang="zh-CN" sz="2000" dirty="0" smtClean="0"/>
          </a:p>
          <a:p>
            <a:r>
              <a:rPr lang="zh-CN" altLang="en-US" sz="2000" dirty="0" smtClean="0"/>
              <a:t>数据范围：</a:t>
            </a:r>
            <a:r>
              <a:rPr lang="en-US" altLang="zh-CN" sz="2000" dirty="0" smtClean="0"/>
              <a:t>n&lt;=10^9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967071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什么是二分法？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2000240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让我们做个小游戏：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896743"/>
            <a:ext cx="75724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请猜出我的生日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已知我是</a:t>
            </a:r>
            <a:r>
              <a:rPr lang="en-US" altLang="zh-CN" sz="2000" dirty="0" smtClean="0"/>
              <a:t>1992</a:t>
            </a:r>
            <a:r>
              <a:rPr lang="zh-CN" altLang="en-US" sz="2000" dirty="0" smtClean="0"/>
              <a:t>年出生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每次你猜出一个答案，我都会告诉你“早了”、“晚了”或“对了”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若不超过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次猜对，可以得到一份奖品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6050" y="987966"/>
            <a:ext cx="521497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285984" y="140445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58082" y="141659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31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 rot="5400000" flipH="1" flipV="1">
            <a:off x="5072066" y="155947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29190" y="198809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57148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可能的答案共</a:t>
            </a:r>
            <a:r>
              <a:rPr lang="en-US" altLang="zh-CN" dirty="0" smtClean="0">
                <a:solidFill>
                  <a:schemeClr val="accent1"/>
                </a:solidFill>
              </a:rPr>
              <a:t>366</a:t>
            </a:r>
            <a:r>
              <a:rPr lang="zh-CN" altLang="en-US" dirty="0" smtClean="0">
                <a:solidFill>
                  <a:schemeClr val="accent1"/>
                </a:solidFill>
              </a:rPr>
              <a:t>天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2571744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：答案正确</a:t>
            </a:r>
            <a:endParaRPr lang="zh-CN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43372" y="257174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人品至上</a:t>
            </a:r>
            <a:r>
              <a:rPr lang="en-US" altLang="zh-CN" sz="2000" dirty="0" smtClean="0"/>
              <a:t>~</a:t>
            </a:r>
            <a:endParaRPr lang="zh-CN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3214686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：“早了”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2786050" y="4084084"/>
            <a:ext cx="257176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857488" y="4441274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</a:rPr>
              <a:t>可能的答案共</a:t>
            </a:r>
            <a:r>
              <a:rPr lang="en-US" altLang="zh-CN" sz="2000" dirty="0" smtClean="0">
                <a:solidFill>
                  <a:schemeClr val="accent1"/>
                </a:solidFill>
              </a:rPr>
              <a:t>182</a:t>
            </a:r>
            <a:r>
              <a:rPr lang="zh-CN" altLang="en-US" sz="2000" dirty="0" smtClean="0">
                <a:solidFill>
                  <a:schemeClr val="accent1"/>
                </a:solidFill>
              </a:rPr>
              <a:t>天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472" y="400050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情况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：“晚了”</a:t>
            </a:r>
            <a:endParaRPr lang="zh-CN" altLang="en-US" sz="2000" dirty="0"/>
          </a:p>
        </p:txBody>
      </p:sp>
      <p:sp>
        <p:nvSpPr>
          <p:cNvPr id="19" name="矩形 18"/>
          <p:cNvSpPr/>
          <p:nvPr/>
        </p:nvSpPr>
        <p:spPr>
          <a:xfrm>
            <a:off x="5429256" y="3345420"/>
            <a:ext cx="257176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572132" y="3702610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</a:rPr>
              <a:t>可能的答案共</a:t>
            </a:r>
            <a:r>
              <a:rPr lang="en-US" altLang="zh-CN" sz="2000" dirty="0" smtClean="0">
                <a:solidFill>
                  <a:schemeClr val="accent1"/>
                </a:solidFill>
              </a:rPr>
              <a:t>183</a:t>
            </a:r>
            <a:r>
              <a:rPr lang="zh-CN" altLang="en-US" sz="2000" dirty="0" smtClean="0">
                <a:solidFill>
                  <a:schemeClr val="accent1"/>
                </a:solidFill>
              </a:rPr>
              <a:t>天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034" y="5131370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只要我们询问区间的正中间，无论反馈哪种结果，都能使区间长度减半。</a:t>
            </a:r>
            <a:endParaRPr lang="zh-CN" alt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785786" y="5786454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初始区间长度为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，</a:t>
            </a:r>
            <a:r>
              <a:rPr lang="en-US" altLang="zh-CN" sz="2000" dirty="0" err="1" smtClean="0"/>
              <a:t>LogN</a:t>
            </a:r>
            <a:r>
              <a:rPr lang="zh-CN" altLang="en-US" sz="2000" dirty="0" smtClean="0"/>
              <a:t>次询问后，一定可以得到正确结果。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6" grpId="0" animBg="1"/>
      <p:bldP spid="17" grpId="0"/>
      <p:bldP spid="18" grpId="0"/>
      <p:bldP spid="19" grpId="0" animBg="1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如何用程序实现二分法？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157161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例：集合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中有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个正整数。给出</a:t>
            </a:r>
            <a:r>
              <a:rPr lang="en-US" altLang="zh-CN" sz="2000" dirty="0" smtClean="0"/>
              <a:t>Q</a:t>
            </a:r>
            <a:r>
              <a:rPr lang="zh-CN" altLang="en-US" sz="2000" dirty="0" smtClean="0"/>
              <a:t>个询问，每次询问给定一个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，问集合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中小于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的数有多少个。</a:t>
            </a:r>
            <a:endParaRPr lang="en-US" altLang="zh-CN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57224" y="271462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朴素算法：对于每次询问给定的</a:t>
            </a:r>
            <a:r>
              <a:rPr lang="en-US" altLang="zh-CN" sz="2000" dirty="0" smtClean="0"/>
              <a:t>x</a:t>
            </a:r>
            <a:r>
              <a:rPr lang="zh-CN" altLang="en-US" sz="2000" dirty="0" smtClean="0"/>
              <a:t>，与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集合中的每个元素做比较，统计答案即可。时间复杂度</a:t>
            </a:r>
            <a:r>
              <a:rPr lang="en-US" altLang="zh-CN" sz="2000" dirty="0" smtClean="0"/>
              <a:t>O(N*Q)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3857628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有没有更好的解法呢？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4786322"/>
            <a:ext cx="4286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把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集合中的元素排序！二分！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2892" y="785794"/>
            <a:ext cx="2000264" cy="21431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3156" y="785794"/>
            <a:ext cx="3286148" cy="21431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27272" y="105940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&lt;x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41916" y="107154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&gt;=x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3178959" y="964389"/>
            <a:ext cx="10715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00100" y="2059536"/>
            <a:ext cx="4214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我们的任务是：找到红色线条在哪</a:t>
            </a:r>
            <a:endParaRPr lang="zh-CN" alt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1000100" y="2786058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L=1;    R=n;</a:t>
            </a:r>
            <a:endParaRPr lang="zh-CN" altLang="en-US" sz="2000" dirty="0"/>
          </a:p>
        </p:txBody>
      </p:sp>
      <p:cxnSp>
        <p:nvCxnSpPr>
          <p:cNvPr id="18" name="直接箭头连接符 17"/>
          <p:cNvCxnSpPr/>
          <p:nvPr/>
        </p:nvCxnSpPr>
        <p:spPr>
          <a:xfrm rot="5400000" flipH="1" flipV="1">
            <a:off x="1427140" y="1500174"/>
            <a:ext cx="571504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rot="5400000" flipH="1" flipV="1">
            <a:off x="6714346" y="1499380"/>
            <a:ext cx="571504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00100" y="3300241"/>
            <a:ext cx="4857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 smtClean="0"/>
          </a:p>
          <a:p>
            <a:r>
              <a:rPr lang="en-US" altLang="zh-CN" sz="2000" dirty="0" smtClean="0"/>
              <a:t>       mid = (L+R+1)/2;</a:t>
            </a:r>
          </a:p>
          <a:p>
            <a:r>
              <a:rPr lang="en-US" altLang="zh-CN" sz="2000" dirty="0" smtClean="0"/>
              <a:t>       if (a[mid] </a:t>
            </a:r>
            <a:r>
              <a:rPr lang="en-US" altLang="zh-CN" sz="2000" dirty="0" smtClean="0"/>
              <a:t>&gt;= </a:t>
            </a:r>
            <a:r>
              <a:rPr lang="en-US" altLang="zh-CN" sz="2000" dirty="0" smtClean="0"/>
              <a:t>x) </a:t>
            </a:r>
            <a:r>
              <a:rPr lang="en-US" altLang="zh-CN" sz="2000" dirty="0" smtClean="0"/>
              <a:t>R </a:t>
            </a:r>
            <a:r>
              <a:rPr lang="en-US" altLang="zh-CN" sz="2000" dirty="0" smtClean="0"/>
              <a:t>= </a:t>
            </a:r>
            <a:r>
              <a:rPr lang="en-US" altLang="zh-CN" sz="2000" dirty="0" smtClean="0"/>
              <a:t>mid-1 </a:t>
            </a:r>
            <a:r>
              <a:rPr lang="en-US" altLang="zh-CN" sz="2000" dirty="0" smtClean="0"/>
              <a:t>else </a:t>
            </a:r>
            <a:r>
              <a:rPr lang="en-US" altLang="zh-CN" sz="2000" dirty="0" smtClean="0"/>
              <a:t>L </a:t>
            </a:r>
            <a:r>
              <a:rPr lang="en-US" altLang="zh-CN" sz="2000" dirty="0" smtClean="0"/>
              <a:t>= </a:t>
            </a:r>
            <a:r>
              <a:rPr lang="en-US" altLang="zh-CN" sz="2000" dirty="0" smtClean="0"/>
              <a:t>mid;</a:t>
            </a:r>
            <a:endParaRPr lang="en-US" altLang="zh-CN" sz="2000" dirty="0" smtClean="0"/>
          </a:p>
          <a:p>
            <a:endParaRPr lang="zh-CN" altLang="en-US" sz="2000" dirty="0"/>
          </a:p>
        </p:txBody>
      </p:sp>
      <p:cxnSp>
        <p:nvCxnSpPr>
          <p:cNvPr id="21" name="直接箭头连接符 20"/>
          <p:cNvCxnSpPr/>
          <p:nvPr/>
        </p:nvCxnSpPr>
        <p:spPr>
          <a:xfrm rot="5400000" flipH="1" flipV="1">
            <a:off x="4071140" y="1499380"/>
            <a:ext cx="571504" cy="1588"/>
          </a:xfrm>
          <a:prstGeom prst="straightConnector1">
            <a:avLst/>
          </a:prstGeom>
          <a:ln w="254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00100" y="3286124"/>
            <a:ext cx="4143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w</a:t>
            </a:r>
            <a:r>
              <a:rPr lang="en-US" altLang="zh-CN" sz="2000" dirty="0" smtClean="0"/>
              <a:t>hile </a:t>
            </a:r>
            <a:r>
              <a:rPr lang="en-US" altLang="zh-CN" sz="2000" dirty="0" smtClean="0"/>
              <a:t>(</a:t>
            </a:r>
            <a:r>
              <a:rPr lang="en-US" altLang="zh-CN" sz="2000" dirty="0" smtClean="0"/>
              <a:t>L&lt;R) </a:t>
            </a:r>
            <a:r>
              <a:rPr lang="en-US" altLang="zh-CN" sz="2000" dirty="0" smtClean="0"/>
              <a:t>{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}</a:t>
            </a:r>
            <a:endParaRPr lang="zh-CN" alt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1000100" y="4714884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return L;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3000364" y="4714884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L</a:t>
            </a:r>
            <a:r>
              <a:rPr lang="zh-CN" altLang="en-US" sz="2000" dirty="0" smtClean="0"/>
              <a:t>右侧即为红色线段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500174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</a:t>
            </a:r>
            <a:r>
              <a:rPr lang="en-US" altLang="zh-CN" sz="2000" dirty="0" smtClean="0"/>
              <a:t> x^6+x^5+x^4+x^3+x^2+x=10086</a:t>
            </a:r>
            <a:r>
              <a:rPr lang="zh-CN" altLang="en-US" sz="2000" dirty="0" smtClean="0"/>
              <a:t>在</a:t>
            </a:r>
            <a:r>
              <a:rPr lang="en-US" altLang="zh-CN" sz="2000" dirty="0" smtClean="0"/>
              <a:t>(0,+∞)</a:t>
            </a:r>
            <a:r>
              <a:rPr lang="zh-CN" altLang="en-US" sz="2000" dirty="0" smtClean="0"/>
              <a:t>的解是多少？答案精确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位小数。</a:t>
            </a:r>
            <a:endParaRPr lang="zh-CN" alt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785794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二分法的应用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857496"/>
            <a:ext cx="5857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提示：</a:t>
            </a:r>
            <a:r>
              <a:rPr lang="en-US" altLang="zh-CN" sz="2000" dirty="0" smtClean="0"/>
              <a:t>f(x)=x^6+x^5+x^4+x^3+x^2+x</a:t>
            </a:r>
            <a:r>
              <a:rPr lang="zh-CN" altLang="en-US" sz="2000" dirty="0" smtClean="0"/>
              <a:t>在</a:t>
            </a:r>
            <a:r>
              <a:rPr lang="en-US" altLang="zh-CN" sz="2000" dirty="0" smtClean="0"/>
              <a:t>(0,+∞)</a:t>
            </a:r>
            <a:r>
              <a:rPr lang="zh-CN" altLang="en-US" sz="2000" dirty="0" smtClean="0"/>
              <a:t>区间是单调递增的！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4100460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实数区间如何二分？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二分法的应用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571612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例：给出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片木板，编号</a:t>
            </a:r>
            <a:r>
              <a:rPr lang="en-US" altLang="zh-CN" sz="2000" dirty="0" smtClean="0"/>
              <a:t>1~n</a:t>
            </a:r>
            <a:r>
              <a:rPr lang="zh-CN" altLang="en-US" sz="2000" dirty="0" smtClean="0"/>
              <a:t>，第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片木板的高度为</a:t>
            </a:r>
            <a:r>
              <a:rPr lang="en-US" altLang="zh-CN" sz="2000" dirty="0" smtClean="0"/>
              <a:t>Hi</a:t>
            </a:r>
            <a:r>
              <a:rPr lang="zh-CN" altLang="en-US" sz="2000" dirty="0" smtClean="0"/>
              <a:t>。现让你选取连续的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片木板围成一个木桶，问木桶最多能盛多高的水。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2928934"/>
            <a:ext cx="5357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最小值最大问题，通常可以用二分答案解决！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3643314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命题</a:t>
            </a:r>
            <a:r>
              <a:rPr lang="en-US" altLang="zh-CN" sz="2000" dirty="0" smtClean="0"/>
              <a:t>P(k)</a:t>
            </a:r>
            <a:r>
              <a:rPr lang="zh-CN" altLang="en-US" sz="2000" dirty="0" smtClean="0"/>
              <a:t>：存在连续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个数的最小值大于等于</a:t>
            </a:r>
            <a:r>
              <a:rPr lang="en-US" altLang="zh-CN" sz="2000" dirty="0" smtClean="0"/>
              <a:t>k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3643314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对于</a:t>
            </a:r>
            <a:r>
              <a:rPr lang="en-US" altLang="zh-CN" sz="2000" dirty="0" smtClean="0"/>
              <a:t>0&lt;=k&lt;=</a:t>
            </a:r>
            <a:r>
              <a:rPr lang="en-US" altLang="zh-CN" sz="2000" dirty="0" err="1" smtClean="0"/>
              <a:t>ans</a:t>
            </a:r>
            <a:r>
              <a:rPr lang="zh-CN" altLang="en-US" sz="2000" dirty="0" smtClean="0"/>
              <a:t>，命题</a:t>
            </a:r>
            <a:r>
              <a:rPr lang="en-US" altLang="zh-CN" sz="2000" dirty="0" smtClean="0"/>
              <a:t>P(k)</a:t>
            </a:r>
            <a:r>
              <a:rPr lang="zh-CN" altLang="en-US" sz="2000" dirty="0" smtClean="0"/>
              <a:t>成立</a:t>
            </a:r>
            <a:endParaRPr lang="en-US" altLang="zh-CN" sz="2000" dirty="0" smtClean="0"/>
          </a:p>
          <a:p>
            <a:r>
              <a:rPr lang="zh-CN" altLang="en-US" sz="2000" dirty="0" smtClean="0"/>
              <a:t>对于</a:t>
            </a:r>
            <a:r>
              <a:rPr lang="en-US" altLang="zh-CN" sz="2000" dirty="0" smtClean="0"/>
              <a:t>k&gt;</a:t>
            </a:r>
            <a:r>
              <a:rPr lang="en-US" altLang="zh-CN" sz="2000" dirty="0" err="1" smtClean="0"/>
              <a:t>ans</a:t>
            </a:r>
            <a:r>
              <a:rPr lang="zh-CN" altLang="en-US" sz="2000" dirty="0" smtClean="0"/>
              <a:t>，命题</a:t>
            </a:r>
            <a:r>
              <a:rPr lang="en-US" altLang="zh-CN" sz="2000" dirty="0" smtClean="0"/>
              <a:t>P(k)</a:t>
            </a:r>
            <a:r>
              <a:rPr lang="zh-CN" altLang="en-US" sz="2000" dirty="0" smtClean="0"/>
              <a:t>不成立</a:t>
            </a:r>
            <a:endParaRPr lang="zh-CN" altLang="en-US" sz="2000" dirty="0"/>
          </a:p>
        </p:txBody>
      </p:sp>
      <p:sp>
        <p:nvSpPr>
          <p:cNvPr id="7" name="左大括号 6"/>
          <p:cNvSpPr/>
          <p:nvPr/>
        </p:nvSpPr>
        <p:spPr>
          <a:xfrm>
            <a:off x="3929058" y="3643314"/>
            <a:ext cx="71438" cy="71438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85786" y="4886278"/>
            <a:ext cx="771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对于一个</a:t>
            </a:r>
            <a:r>
              <a:rPr lang="en-US" altLang="zh-CN" sz="2000" dirty="0" smtClean="0"/>
              <a:t>k</a:t>
            </a:r>
            <a:r>
              <a:rPr lang="zh-CN" altLang="en-US" sz="2000" dirty="0" smtClean="0"/>
              <a:t>，如何验证“是否存在连续</a:t>
            </a:r>
            <a:r>
              <a:rPr lang="en-US" altLang="zh-CN" sz="2000" dirty="0" smtClean="0"/>
              <a:t>m</a:t>
            </a:r>
            <a:r>
              <a:rPr lang="zh-CN" altLang="en-US" sz="2000" dirty="0" smtClean="0"/>
              <a:t>个数的最小值大于等于</a:t>
            </a:r>
            <a:r>
              <a:rPr lang="en-US" altLang="zh-CN" sz="2000" dirty="0" smtClean="0"/>
              <a:t>k</a:t>
            </a:r>
            <a:r>
              <a:rPr lang="zh-CN" altLang="en-US" sz="2000" dirty="0" smtClean="0"/>
              <a:t>”？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二分法的应用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857224" y="1500174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思考题：</a:t>
            </a:r>
            <a:r>
              <a:rPr lang="en-US" altLang="zh-CN" sz="2000" dirty="0" smtClean="0"/>
              <a:t>n</a:t>
            </a:r>
            <a:r>
              <a:rPr lang="zh-CN" altLang="en-US" sz="2000" dirty="0" smtClean="0"/>
              <a:t>个硬币，初始均正面朝上。</a:t>
            </a:r>
            <a:r>
              <a:rPr lang="en-US" altLang="zh-CN" sz="2000" dirty="0" smtClean="0"/>
              <a:t>1~n</a:t>
            </a:r>
            <a:r>
              <a:rPr lang="zh-CN" altLang="en-US" sz="2000" dirty="0" smtClean="0"/>
              <a:t>时刻，第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时刻把编号是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的倍数的硬币翻过来。问最后多少硬币反面朝上。</a:t>
            </a:r>
            <a:endParaRPr lang="en-US" altLang="zh-CN" sz="2000" dirty="0" smtClean="0"/>
          </a:p>
          <a:p>
            <a:r>
              <a:rPr lang="zh-CN" altLang="en-US" sz="2000" dirty="0" smtClean="0"/>
              <a:t>数据规模：</a:t>
            </a:r>
            <a:r>
              <a:rPr lang="en-US" altLang="zh-CN" sz="2000" dirty="0" smtClean="0"/>
              <a:t>n&lt;=10^200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416</TotalTime>
  <Words>1776</Words>
  <Application>Microsoft Office PowerPoint</Application>
  <PresentationFormat>全屏显示(4:3)</PresentationFormat>
  <Paragraphs>183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龙腾四海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49</cp:revision>
  <dcterms:created xsi:type="dcterms:W3CDTF">2011-07-10T03:08:49Z</dcterms:created>
  <dcterms:modified xsi:type="dcterms:W3CDTF">2011-07-18T12:39:29Z</dcterms:modified>
</cp:coreProperties>
</file>