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0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480" y="1578106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j-ea"/>
                <a:ea typeface="+mj-ea"/>
              </a:rPr>
              <a:t>NOIP</a:t>
            </a:r>
            <a:r>
              <a:rPr lang="zh-CN" altLang="en-US" sz="4000" dirty="0" smtClean="0">
                <a:latin typeface="+mj-ea"/>
                <a:ea typeface="+mj-ea"/>
              </a:rPr>
              <a:t>中常用的数据结构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4071942"/>
            <a:ext cx="28575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/>
              <a:t>清华大学     钱桥</a:t>
            </a:r>
            <a:endParaRPr lang="zh-CN" alt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14546" y="3786190"/>
            <a:ext cx="357190" cy="357190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142976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643042" y="3000372"/>
            <a:ext cx="357190" cy="35719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14810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143240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643306" y="300037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43174" y="228599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57224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28728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00232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8" idx="3"/>
            <a:endCxn id="4" idx="7"/>
          </p:cNvCxnSpPr>
          <p:nvPr/>
        </p:nvCxnSpPr>
        <p:spPr>
          <a:xfrm rot="5400000">
            <a:off x="2090799" y="244799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8" idx="5"/>
            <a:endCxn id="7" idx="1"/>
          </p:cNvCxnSpPr>
          <p:nvPr/>
        </p:nvCxnSpPr>
        <p:spPr>
          <a:xfrm rot="16200000" flipH="1">
            <a:off x="3090931" y="244799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4" idx="3"/>
            <a:endCxn id="3" idx="0"/>
          </p:cNvCxnSpPr>
          <p:nvPr/>
        </p:nvCxnSpPr>
        <p:spPr>
          <a:xfrm rot="5400000">
            <a:off x="1267993" y="335883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4" idx="5"/>
            <a:endCxn id="2" idx="0"/>
          </p:cNvCxnSpPr>
          <p:nvPr/>
        </p:nvCxnSpPr>
        <p:spPr>
          <a:xfrm rot="16200000" flipH="1">
            <a:off x="1930064" y="332311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7" idx="3"/>
            <a:endCxn id="6" idx="0"/>
          </p:cNvCxnSpPr>
          <p:nvPr/>
        </p:nvCxnSpPr>
        <p:spPr>
          <a:xfrm rot="5400000">
            <a:off x="3268257" y="335883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7" idx="5"/>
            <a:endCxn id="5" idx="0"/>
          </p:cNvCxnSpPr>
          <p:nvPr/>
        </p:nvCxnSpPr>
        <p:spPr>
          <a:xfrm rot="16200000" flipH="1">
            <a:off x="3930328" y="332311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3" idx="3"/>
            <a:endCxn id="9" idx="0"/>
          </p:cNvCxnSpPr>
          <p:nvPr/>
        </p:nvCxnSpPr>
        <p:spPr>
          <a:xfrm rot="5400000">
            <a:off x="839365" y="428752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3" idx="5"/>
            <a:endCxn id="10" idx="0"/>
          </p:cNvCxnSpPr>
          <p:nvPr/>
        </p:nvCxnSpPr>
        <p:spPr>
          <a:xfrm rot="16200000" flipH="1">
            <a:off x="1251403" y="428752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2" idx="3"/>
            <a:endCxn id="11" idx="0"/>
          </p:cNvCxnSpPr>
          <p:nvPr/>
        </p:nvCxnSpPr>
        <p:spPr>
          <a:xfrm rot="5400000">
            <a:off x="1946654" y="4323244"/>
            <a:ext cx="552375" cy="8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71538" y="128586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、插入一个元素</a:t>
            </a:r>
            <a:r>
              <a:rPr lang="en-US" altLang="zh-CN" sz="2000" dirty="0" smtClean="0"/>
              <a:t>z</a:t>
            </a:r>
            <a:endParaRPr lang="zh-CN" altLang="en-US" sz="2000" dirty="0"/>
          </a:p>
        </p:txBody>
      </p:sp>
      <p:cxnSp>
        <p:nvCxnSpPr>
          <p:cNvPr id="22" name="直接连接符 21"/>
          <p:cNvCxnSpPr>
            <a:stCxn id="2" idx="5"/>
            <a:endCxn id="27" idx="0"/>
          </p:cNvCxnSpPr>
          <p:nvPr/>
        </p:nvCxnSpPr>
        <p:spPr>
          <a:xfrm rot="16200000" flipH="1">
            <a:off x="2358692" y="4251806"/>
            <a:ext cx="552375" cy="230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643174" y="492919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x</a:t>
            </a:r>
            <a:endParaRPr lang="zh-CN" alt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2000232" y="492919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y</a:t>
            </a:r>
            <a:endParaRPr lang="zh-CN" alt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2285984" y="335756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u</a:t>
            </a:r>
            <a:endParaRPr lang="zh-CN" altLang="en-US" sz="2400" dirty="0"/>
          </a:p>
        </p:txBody>
      </p:sp>
      <p:sp>
        <p:nvSpPr>
          <p:cNvPr id="26" name="矩形 25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27" name="椭圆 26"/>
          <p:cNvSpPr/>
          <p:nvPr/>
        </p:nvSpPr>
        <p:spPr>
          <a:xfrm>
            <a:off x="2571736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5357818" y="785794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显然，</a:t>
            </a:r>
            <a:r>
              <a:rPr lang="en-US" altLang="zh-CN" sz="2000" dirty="0" smtClean="0"/>
              <a:t>u&lt;w</a:t>
            </a:r>
            <a:endParaRPr lang="zh-CN" altLang="en-US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5357818" y="1530952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z&gt;=u</a:t>
            </a:r>
            <a:endParaRPr lang="zh-CN" altLang="en-US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5357818" y="2257474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完美结束</a:t>
            </a:r>
            <a:endParaRPr lang="zh-CN" alt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5357818" y="2928934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z&lt;u</a:t>
            </a:r>
            <a:endParaRPr lang="zh-CN" alt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5357818" y="3643314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将</a:t>
            </a:r>
            <a:r>
              <a:rPr lang="en-US" altLang="zh-CN" sz="2000" dirty="0" smtClean="0"/>
              <a:t>u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互换位置，显然</a:t>
            </a:r>
            <a:r>
              <a:rPr lang="en-US" altLang="zh-CN" sz="2000" dirty="0" smtClean="0"/>
              <a:t>z&lt;w</a:t>
            </a:r>
            <a:r>
              <a:rPr lang="zh-CN" altLang="en-US" sz="2000" dirty="0" smtClean="0"/>
              <a:t>，以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为根的子树一定是堆</a:t>
            </a:r>
            <a:endParaRPr lang="zh-CN" alt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5357818" y="4614928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继续操作，直至某次“完美结束”或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被移动到根为止。</a:t>
            </a:r>
            <a:endParaRPr lang="zh-CN" altLang="en-US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1785918" y="2500306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z</a:t>
            </a:r>
            <a:endParaRPr lang="zh-CN" altLang="en-US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1071538" y="3324525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w</a:t>
            </a:r>
            <a:endParaRPr lang="zh-CN" altLang="en-US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5357818" y="5643578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最多做</a:t>
            </a:r>
            <a:r>
              <a:rPr lang="en-US" altLang="zh-CN" sz="2000" dirty="0" err="1" smtClean="0"/>
              <a:t>LogN</a:t>
            </a:r>
            <a:r>
              <a:rPr lang="zh-CN" altLang="en-US" sz="2000" dirty="0" smtClean="0"/>
              <a:t>次！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71538" y="128586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、插入一个元素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           程序实现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2143116"/>
            <a:ext cx="4071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n++;   a[n]=z;</a:t>
            </a:r>
          </a:p>
          <a:p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= n;</a:t>
            </a:r>
          </a:p>
          <a:p>
            <a:r>
              <a:rPr lang="en-US" altLang="zh-CN" sz="2000" dirty="0" smtClean="0"/>
              <a:t>while 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&gt;1) {</a:t>
            </a:r>
          </a:p>
          <a:p>
            <a:r>
              <a:rPr lang="en-US" altLang="zh-CN" sz="2000" dirty="0" smtClean="0"/>
              <a:t>      if (a[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&lt;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/2]) {</a:t>
            </a:r>
          </a:p>
          <a:p>
            <a:r>
              <a:rPr lang="en-US" altLang="zh-CN" sz="2000" dirty="0" smtClean="0"/>
              <a:t>           t =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];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=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/2];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/2] = t;</a:t>
            </a:r>
          </a:p>
          <a:p>
            <a:r>
              <a:rPr lang="en-US" altLang="zh-CN" sz="2000" dirty="0" smtClean="0"/>
              <a:t>          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=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/ 2;</a:t>
            </a:r>
          </a:p>
          <a:p>
            <a:r>
              <a:rPr lang="en-US" altLang="zh-CN" sz="2000" dirty="0" smtClean="0"/>
              <a:t>      } else break;</a:t>
            </a:r>
          </a:p>
          <a:p>
            <a:r>
              <a:rPr lang="en-US" altLang="zh-CN" sz="2000" dirty="0" smtClean="0"/>
              <a:t>}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5643570" y="2143116"/>
            <a:ext cx="30003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n++;  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=n</a:t>
            </a:r>
          </a:p>
          <a:p>
            <a:r>
              <a:rPr lang="en-US" altLang="zh-CN" sz="2000" dirty="0" smtClean="0"/>
              <a:t>while 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&gt;1) {</a:t>
            </a:r>
          </a:p>
          <a:p>
            <a:r>
              <a:rPr lang="en-US" altLang="zh-CN" sz="2000" dirty="0" smtClean="0"/>
              <a:t>      if (z &lt;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&gt;&gt; 1]) {</a:t>
            </a:r>
          </a:p>
          <a:p>
            <a:r>
              <a:rPr lang="en-US" altLang="zh-CN" sz="2000" dirty="0" smtClean="0"/>
              <a:t>          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=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&gt;&gt; 1];</a:t>
            </a:r>
          </a:p>
          <a:p>
            <a:r>
              <a:rPr lang="en-US" altLang="zh-CN" sz="2000" dirty="0" smtClean="0"/>
              <a:t>          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=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&gt;&gt; 1;</a:t>
            </a:r>
          </a:p>
          <a:p>
            <a:r>
              <a:rPr lang="en-US" altLang="zh-CN" sz="2000" dirty="0" smtClean="0"/>
              <a:t>      } else break;</a:t>
            </a:r>
          </a:p>
          <a:p>
            <a:r>
              <a:rPr lang="en-US" altLang="zh-CN" sz="2000" dirty="0" smtClean="0"/>
              <a:t>}</a:t>
            </a:r>
          </a:p>
          <a:p>
            <a:r>
              <a:rPr lang="en-US" altLang="zh-CN" sz="2000" dirty="0" smtClean="0"/>
              <a:t>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= z;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71538" y="128586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、删除最小值</a:t>
            </a:r>
            <a:endParaRPr lang="zh-CN" altLang="en-US" sz="2000" dirty="0"/>
          </a:p>
        </p:txBody>
      </p:sp>
      <p:sp>
        <p:nvSpPr>
          <p:cNvPr id="4" name="椭圆 3"/>
          <p:cNvSpPr/>
          <p:nvPr/>
        </p:nvSpPr>
        <p:spPr>
          <a:xfrm>
            <a:off x="1928794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7224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357290" y="292893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29058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857488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57554" y="292893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57422" y="221455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1472" y="457200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42976" y="457200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14480" y="457200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stCxn id="10" idx="3"/>
            <a:endCxn id="6" idx="7"/>
          </p:cNvCxnSpPr>
          <p:nvPr/>
        </p:nvCxnSpPr>
        <p:spPr>
          <a:xfrm rot="5400000">
            <a:off x="1805047" y="2376559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0" idx="5"/>
            <a:endCxn id="9" idx="1"/>
          </p:cNvCxnSpPr>
          <p:nvPr/>
        </p:nvCxnSpPr>
        <p:spPr>
          <a:xfrm rot="16200000" flipH="1">
            <a:off x="2805179" y="2376559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6" idx="3"/>
            <a:endCxn id="5" idx="0"/>
          </p:cNvCxnSpPr>
          <p:nvPr/>
        </p:nvCxnSpPr>
        <p:spPr>
          <a:xfrm rot="5400000">
            <a:off x="982241" y="3287393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6" idx="5"/>
            <a:endCxn id="4" idx="0"/>
          </p:cNvCxnSpPr>
          <p:nvPr/>
        </p:nvCxnSpPr>
        <p:spPr>
          <a:xfrm rot="16200000" flipH="1">
            <a:off x="1644312" y="3251674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9" idx="3"/>
            <a:endCxn id="8" idx="0"/>
          </p:cNvCxnSpPr>
          <p:nvPr/>
        </p:nvCxnSpPr>
        <p:spPr>
          <a:xfrm rot="5400000">
            <a:off x="2982505" y="3287393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9" idx="5"/>
            <a:endCxn id="7" idx="0"/>
          </p:cNvCxnSpPr>
          <p:nvPr/>
        </p:nvCxnSpPr>
        <p:spPr>
          <a:xfrm rot="16200000" flipH="1">
            <a:off x="3644576" y="3251674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5" idx="3"/>
            <a:endCxn id="11" idx="0"/>
          </p:cNvCxnSpPr>
          <p:nvPr/>
        </p:nvCxnSpPr>
        <p:spPr>
          <a:xfrm rot="5400000">
            <a:off x="553613" y="4216087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5" idx="5"/>
            <a:endCxn id="12" idx="0"/>
          </p:cNvCxnSpPr>
          <p:nvPr/>
        </p:nvCxnSpPr>
        <p:spPr>
          <a:xfrm rot="16200000" flipH="1">
            <a:off x="965651" y="4216087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4" idx="3"/>
            <a:endCxn id="13" idx="0"/>
          </p:cNvCxnSpPr>
          <p:nvPr/>
        </p:nvCxnSpPr>
        <p:spPr>
          <a:xfrm rot="5400000">
            <a:off x="1660902" y="4251806"/>
            <a:ext cx="552375" cy="8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214942" y="857232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最小值是谁？</a:t>
            </a:r>
            <a:endParaRPr lang="zh-CN" altLang="en-US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5214942" y="1743006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删除一个数后结构是什么样？</a:t>
            </a:r>
            <a:endParaRPr lang="zh-CN" alt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5214974" y="2643182"/>
            <a:ext cx="39290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第一步：删除最小值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第二步：把下面的数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移动上来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第三部：调整！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0.07257 -0.3395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-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0000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3" grpId="2" animBg="1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71538" y="128586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、删除最小值</a:t>
            </a:r>
            <a:endParaRPr lang="zh-CN" altLang="en-US" sz="2000" dirty="0"/>
          </a:p>
        </p:txBody>
      </p:sp>
      <p:sp>
        <p:nvSpPr>
          <p:cNvPr id="4" name="椭圆 3"/>
          <p:cNvSpPr/>
          <p:nvPr/>
        </p:nvSpPr>
        <p:spPr>
          <a:xfrm>
            <a:off x="1928794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7224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357290" y="292893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29058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857488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57554" y="292893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57422" y="2214554"/>
            <a:ext cx="357190" cy="35719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1472" y="457200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42976" y="457200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stCxn id="10" idx="3"/>
            <a:endCxn id="6" idx="7"/>
          </p:cNvCxnSpPr>
          <p:nvPr/>
        </p:nvCxnSpPr>
        <p:spPr>
          <a:xfrm rot="5400000">
            <a:off x="1805047" y="2376559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0" idx="5"/>
            <a:endCxn id="9" idx="1"/>
          </p:cNvCxnSpPr>
          <p:nvPr/>
        </p:nvCxnSpPr>
        <p:spPr>
          <a:xfrm rot="16200000" flipH="1">
            <a:off x="2805179" y="2376559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6" idx="3"/>
            <a:endCxn id="5" idx="0"/>
          </p:cNvCxnSpPr>
          <p:nvPr/>
        </p:nvCxnSpPr>
        <p:spPr>
          <a:xfrm rot="5400000">
            <a:off x="982241" y="3287393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6" idx="5"/>
            <a:endCxn id="4" idx="0"/>
          </p:cNvCxnSpPr>
          <p:nvPr/>
        </p:nvCxnSpPr>
        <p:spPr>
          <a:xfrm rot="16200000" flipH="1">
            <a:off x="1644312" y="3251674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9" idx="3"/>
            <a:endCxn id="8" idx="0"/>
          </p:cNvCxnSpPr>
          <p:nvPr/>
        </p:nvCxnSpPr>
        <p:spPr>
          <a:xfrm rot="5400000">
            <a:off x="2982505" y="3287393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9" idx="5"/>
            <a:endCxn id="7" idx="0"/>
          </p:cNvCxnSpPr>
          <p:nvPr/>
        </p:nvCxnSpPr>
        <p:spPr>
          <a:xfrm rot="16200000" flipH="1">
            <a:off x="3644576" y="3251674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5" idx="3"/>
            <a:endCxn id="11" idx="0"/>
          </p:cNvCxnSpPr>
          <p:nvPr/>
        </p:nvCxnSpPr>
        <p:spPr>
          <a:xfrm rot="5400000">
            <a:off x="553613" y="4216087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5" idx="5"/>
            <a:endCxn id="12" idx="0"/>
          </p:cNvCxnSpPr>
          <p:nvPr/>
        </p:nvCxnSpPr>
        <p:spPr>
          <a:xfrm rot="16200000" flipH="1">
            <a:off x="965651" y="4216087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286380" y="1428736"/>
            <a:ext cx="2428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左子树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是一个堆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右子树</a:t>
            </a:r>
            <a:r>
              <a:rPr lang="en-US" altLang="zh-CN" sz="2000" dirty="0" smtClean="0"/>
              <a:t>B</a:t>
            </a:r>
            <a:r>
              <a:rPr lang="zh-CN" altLang="en-US" sz="2000" dirty="0" smtClean="0"/>
              <a:t>是一个堆</a:t>
            </a:r>
            <a:endParaRPr lang="zh-CN" alt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2143108" y="185736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z</a:t>
            </a:r>
            <a:endParaRPr lang="zh-CN" alt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286380" y="385762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若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不和谐呢？</a:t>
            </a:r>
            <a:endParaRPr lang="zh-CN" altLang="en-US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1500166" y="2500306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x</a:t>
            </a:r>
            <a:endParaRPr lang="zh-CN" alt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3214678" y="2467269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y</a:t>
            </a:r>
            <a:endParaRPr lang="zh-CN" alt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5286380" y="4792816"/>
            <a:ext cx="3643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此时根据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的大小分类讨论</a:t>
            </a:r>
            <a:endParaRPr lang="en-US" altLang="zh-CN" sz="2000" dirty="0" smtClean="0"/>
          </a:p>
          <a:p>
            <a:r>
              <a:rPr lang="zh-CN" altLang="en-US" sz="2000" dirty="0" smtClean="0"/>
              <a:t>不妨设</a:t>
            </a:r>
            <a:r>
              <a:rPr lang="en-US" altLang="zh-CN" sz="2000" dirty="0" smtClean="0"/>
              <a:t>x&lt;y</a:t>
            </a:r>
            <a:r>
              <a:rPr lang="zh-CN" altLang="en-US" sz="2000" dirty="0" smtClean="0"/>
              <a:t>（反之对称）</a:t>
            </a:r>
            <a:endParaRPr lang="zh-CN" altLang="en-US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5286380" y="2886014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若</a:t>
            </a:r>
            <a:r>
              <a:rPr lang="en-US" altLang="zh-CN" sz="2000" dirty="0" smtClean="0"/>
              <a:t>z&lt;x</a:t>
            </a:r>
            <a:r>
              <a:rPr lang="zh-CN" altLang="en-US" sz="2000" dirty="0" smtClean="0"/>
              <a:t>且</a:t>
            </a:r>
            <a:r>
              <a:rPr lang="en-US" altLang="zh-CN" sz="2000" dirty="0" smtClean="0"/>
              <a:t>z&lt;y</a:t>
            </a:r>
            <a:r>
              <a:rPr lang="zh-CN" altLang="en-US" sz="2000" dirty="0" smtClean="0"/>
              <a:t>，则整棵树是堆</a:t>
            </a:r>
            <a:endParaRPr lang="zh-CN" alt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1071538" y="25485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</a:rPr>
              <a:t>A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00430" y="25485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</a:rPr>
              <a:t>B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8" grpId="0"/>
      <p:bldP spid="29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71538" y="128586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、删除最小值</a:t>
            </a:r>
            <a:endParaRPr lang="zh-CN" altLang="en-US" sz="2000" dirty="0"/>
          </a:p>
        </p:txBody>
      </p:sp>
      <p:sp>
        <p:nvSpPr>
          <p:cNvPr id="4" name="椭圆 3"/>
          <p:cNvSpPr/>
          <p:nvPr/>
        </p:nvSpPr>
        <p:spPr>
          <a:xfrm>
            <a:off x="1928794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7224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357290" y="2928934"/>
            <a:ext cx="357190" cy="35719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29058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857488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57554" y="292893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57422" y="221455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1472" y="457200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42976" y="457200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10" idx="3"/>
            <a:endCxn id="6" idx="7"/>
          </p:cNvCxnSpPr>
          <p:nvPr/>
        </p:nvCxnSpPr>
        <p:spPr>
          <a:xfrm rot="5400000">
            <a:off x="1805047" y="2376559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0" idx="5"/>
            <a:endCxn id="9" idx="1"/>
          </p:cNvCxnSpPr>
          <p:nvPr/>
        </p:nvCxnSpPr>
        <p:spPr>
          <a:xfrm rot="16200000" flipH="1">
            <a:off x="2805179" y="2376559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6" idx="3"/>
            <a:endCxn id="5" idx="0"/>
          </p:cNvCxnSpPr>
          <p:nvPr/>
        </p:nvCxnSpPr>
        <p:spPr>
          <a:xfrm rot="5400000">
            <a:off x="982241" y="3287393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6" idx="5"/>
            <a:endCxn id="4" idx="0"/>
          </p:cNvCxnSpPr>
          <p:nvPr/>
        </p:nvCxnSpPr>
        <p:spPr>
          <a:xfrm rot="16200000" flipH="1">
            <a:off x="1644312" y="3251674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9" idx="3"/>
            <a:endCxn id="8" idx="0"/>
          </p:cNvCxnSpPr>
          <p:nvPr/>
        </p:nvCxnSpPr>
        <p:spPr>
          <a:xfrm rot="5400000">
            <a:off x="2982505" y="3287393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9" idx="5"/>
            <a:endCxn id="7" idx="0"/>
          </p:cNvCxnSpPr>
          <p:nvPr/>
        </p:nvCxnSpPr>
        <p:spPr>
          <a:xfrm rot="16200000" flipH="1">
            <a:off x="3644576" y="3251674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5" idx="3"/>
            <a:endCxn id="11" idx="0"/>
          </p:cNvCxnSpPr>
          <p:nvPr/>
        </p:nvCxnSpPr>
        <p:spPr>
          <a:xfrm rot="5400000">
            <a:off x="553613" y="4216087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5" idx="5"/>
            <a:endCxn id="12" idx="0"/>
          </p:cNvCxnSpPr>
          <p:nvPr/>
        </p:nvCxnSpPr>
        <p:spPr>
          <a:xfrm rot="16200000" flipH="1">
            <a:off x="965651" y="4216087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143108" y="185736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x</a:t>
            </a:r>
            <a:endParaRPr lang="zh-CN" alt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1500166" y="2500306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z</a:t>
            </a:r>
            <a:endParaRPr lang="zh-CN" alt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3214678" y="2467269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y</a:t>
            </a:r>
            <a:endParaRPr lang="zh-CN" alt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5286380" y="1071546"/>
            <a:ext cx="3643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将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与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互换位置</a:t>
            </a:r>
            <a:endParaRPr lang="zh-CN" alt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5286380" y="1785926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B</a:t>
            </a:r>
            <a:r>
              <a:rPr lang="zh-CN" altLang="en-US" sz="2000" dirty="0" smtClean="0"/>
              <a:t>是堆，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比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小，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及右边满足堆性质</a:t>
            </a:r>
            <a:endParaRPr lang="zh-CN" altLang="en-US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5286380" y="2786058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若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是堆，则整棵树是堆</a:t>
            </a:r>
            <a:endParaRPr lang="zh-CN" altLang="en-US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5286380" y="3500438"/>
            <a:ext cx="2928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左子树</a:t>
            </a:r>
            <a:r>
              <a:rPr lang="en-US" altLang="zh-CN" sz="2000" dirty="0" smtClean="0"/>
              <a:t>C</a:t>
            </a:r>
            <a:r>
              <a:rPr lang="zh-CN" altLang="en-US" sz="2000" dirty="0" smtClean="0"/>
              <a:t>是一个堆</a:t>
            </a:r>
            <a:endParaRPr lang="en-US" altLang="zh-CN" sz="2000" dirty="0" smtClean="0"/>
          </a:p>
          <a:p>
            <a:r>
              <a:rPr lang="zh-CN" altLang="en-US" sz="2000" dirty="0" smtClean="0"/>
              <a:t>右子树</a:t>
            </a:r>
            <a:r>
              <a:rPr lang="en-US" altLang="zh-CN" sz="2000" dirty="0" smtClean="0"/>
              <a:t>D</a:t>
            </a:r>
            <a:r>
              <a:rPr lang="zh-CN" altLang="en-US" sz="2000" dirty="0" smtClean="0"/>
              <a:t>是一个堆</a:t>
            </a:r>
            <a:endParaRPr lang="en-US" altLang="zh-CN" sz="2000" dirty="0" smtClean="0"/>
          </a:p>
          <a:p>
            <a:r>
              <a:rPr lang="zh-CN" altLang="en-US" sz="2000" dirty="0" smtClean="0"/>
              <a:t>目标：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变成堆</a:t>
            </a:r>
            <a:endParaRPr lang="zh-CN" alt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5286380" y="485776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子问题！规模缩小！</a:t>
            </a:r>
            <a:endParaRPr lang="zh-CN" alt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5286380" y="5600658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每次交换深度减</a:t>
            </a:r>
            <a:r>
              <a:rPr lang="en-US" altLang="zh-CN" sz="2000" dirty="0" smtClean="0"/>
              <a:t>1</a:t>
            </a:r>
          </a:p>
          <a:p>
            <a:r>
              <a:rPr lang="en-US" altLang="zh-CN" sz="2000" dirty="0" err="1" smtClean="0"/>
              <a:t>LogN</a:t>
            </a:r>
            <a:r>
              <a:rPr lang="zh-CN" altLang="en-US" sz="2000" dirty="0" smtClean="0"/>
              <a:t>次解决问题</a:t>
            </a:r>
            <a:endParaRPr lang="zh-CN" alt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1071538" y="25485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</a:rPr>
              <a:t>A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00430" y="25485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</a:rPr>
              <a:t>B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5786" y="328612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</a:rPr>
              <a:t>C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28794" y="328612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</a:rPr>
              <a:t>D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71538" y="128586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、删除最小值               程序实现</a:t>
            </a:r>
            <a:endParaRPr lang="en-US" altLang="zh-CN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71472" y="2143116"/>
            <a:ext cx="43577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n--;   a[1]=a[n+1];</a:t>
            </a:r>
          </a:p>
          <a:p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= 1;</a:t>
            </a:r>
          </a:p>
          <a:p>
            <a:r>
              <a:rPr lang="en-US" altLang="zh-CN" sz="2000" dirty="0" smtClean="0"/>
              <a:t>while (2*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&lt;=n) {</a:t>
            </a:r>
          </a:p>
          <a:p>
            <a:r>
              <a:rPr lang="en-US" altLang="zh-CN" sz="2000" dirty="0" smtClean="0"/>
              <a:t>      j=2*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;  </a:t>
            </a:r>
          </a:p>
          <a:p>
            <a:r>
              <a:rPr lang="en-US" altLang="zh-CN" sz="2000" dirty="0" smtClean="0"/>
              <a:t>      if ((j+1&lt;=n) and (a[j+1]&lt;a[j])) j++;</a:t>
            </a:r>
          </a:p>
          <a:p>
            <a:r>
              <a:rPr lang="en-US" altLang="zh-CN" sz="2000" dirty="0" smtClean="0"/>
              <a:t>      if (a[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&gt; a[j]) {</a:t>
            </a:r>
          </a:p>
          <a:p>
            <a:r>
              <a:rPr lang="en-US" altLang="zh-CN" sz="2000" dirty="0" smtClean="0"/>
              <a:t>           t =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];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= a[j]; a[j] = t;</a:t>
            </a:r>
          </a:p>
          <a:p>
            <a:r>
              <a:rPr lang="en-US" altLang="zh-CN" sz="2000" dirty="0" smtClean="0"/>
              <a:t>          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= j;</a:t>
            </a:r>
          </a:p>
          <a:p>
            <a:r>
              <a:rPr lang="en-US" altLang="zh-CN" sz="2000" dirty="0" smtClean="0"/>
              <a:t>      } else break;</a:t>
            </a:r>
          </a:p>
          <a:p>
            <a:r>
              <a:rPr lang="en-US" altLang="zh-CN" sz="2000" dirty="0" smtClean="0"/>
              <a:t>}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714876" y="2143116"/>
            <a:ext cx="44291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z = a[n]; n--;</a:t>
            </a:r>
          </a:p>
          <a:p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= 1;</a:t>
            </a:r>
          </a:p>
          <a:p>
            <a:r>
              <a:rPr lang="en-US" altLang="zh-CN" sz="2000" dirty="0" smtClean="0"/>
              <a:t>while (2*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&lt;=n) {</a:t>
            </a:r>
          </a:p>
          <a:p>
            <a:r>
              <a:rPr lang="en-US" altLang="zh-CN" sz="2000" dirty="0" smtClean="0"/>
              <a:t>      j=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*2;</a:t>
            </a:r>
          </a:p>
          <a:p>
            <a:r>
              <a:rPr lang="en-US" altLang="zh-CN" sz="2000" dirty="0" smtClean="0"/>
              <a:t>      if ((j+1&lt;=n) and (a[j+1]&lt;a[j])) j++;</a:t>
            </a:r>
          </a:p>
          <a:p>
            <a:r>
              <a:rPr lang="en-US" altLang="zh-CN" sz="2000" dirty="0" smtClean="0"/>
              <a:t>      if (z &gt; a[j]) {</a:t>
            </a:r>
          </a:p>
          <a:p>
            <a:r>
              <a:rPr lang="en-US" altLang="zh-CN" sz="2000" dirty="0" smtClean="0"/>
              <a:t>          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= a[j];</a:t>
            </a:r>
          </a:p>
          <a:p>
            <a:r>
              <a:rPr lang="en-US" altLang="zh-CN" sz="2000" dirty="0" smtClean="0"/>
              <a:t>          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= j;</a:t>
            </a:r>
          </a:p>
          <a:p>
            <a:r>
              <a:rPr lang="en-US" altLang="zh-CN" sz="2000" dirty="0" smtClean="0"/>
              <a:t>      } else break;</a:t>
            </a:r>
          </a:p>
          <a:p>
            <a:r>
              <a:rPr lang="en-US" altLang="zh-CN" sz="2000" dirty="0" smtClean="0"/>
              <a:t>}</a:t>
            </a:r>
          </a:p>
          <a:p>
            <a:r>
              <a:rPr lang="en-US" altLang="zh-CN" sz="2000" dirty="0" smtClean="0"/>
              <a:t>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= z;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314378"/>
            <a:ext cx="4929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、删除一个指定元素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143116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给出一个值</a:t>
            </a:r>
            <a:r>
              <a:rPr lang="en-US" altLang="zh-CN" dirty="0" smtClean="0"/>
              <a:t>k</a:t>
            </a:r>
            <a:r>
              <a:rPr lang="zh-CN" altLang="en-US" dirty="0" smtClean="0"/>
              <a:t>，让你把堆中等于</a:t>
            </a:r>
            <a:r>
              <a:rPr lang="en-US" altLang="zh-CN" dirty="0" smtClean="0"/>
              <a:t>k</a:t>
            </a:r>
            <a:r>
              <a:rPr lang="zh-CN" altLang="en-US" dirty="0" smtClean="0"/>
              <a:t>的数删除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2714612" y="450057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43042" y="450057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43108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714876" y="450057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643306" y="450057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143372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43240" y="3000372"/>
            <a:ext cx="357190" cy="35719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57290" y="535782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28794" y="535782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00298" y="535782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stCxn id="11" idx="3"/>
            <a:endCxn id="7" idx="7"/>
          </p:cNvCxnSpPr>
          <p:nvPr/>
        </p:nvCxnSpPr>
        <p:spPr>
          <a:xfrm rot="5400000">
            <a:off x="2590865" y="316237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5"/>
            <a:endCxn id="10" idx="1"/>
          </p:cNvCxnSpPr>
          <p:nvPr/>
        </p:nvCxnSpPr>
        <p:spPr>
          <a:xfrm rot="16200000" flipH="1">
            <a:off x="3590997" y="316237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7" idx="3"/>
            <a:endCxn id="6" idx="0"/>
          </p:cNvCxnSpPr>
          <p:nvPr/>
        </p:nvCxnSpPr>
        <p:spPr>
          <a:xfrm rot="5400000">
            <a:off x="1768059" y="407321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7" idx="5"/>
            <a:endCxn id="5" idx="0"/>
          </p:cNvCxnSpPr>
          <p:nvPr/>
        </p:nvCxnSpPr>
        <p:spPr>
          <a:xfrm rot="16200000" flipH="1">
            <a:off x="2430130" y="403749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0" idx="3"/>
            <a:endCxn id="9" idx="0"/>
          </p:cNvCxnSpPr>
          <p:nvPr/>
        </p:nvCxnSpPr>
        <p:spPr>
          <a:xfrm rot="5400000">
            <a:off x="3768323" y="407321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0" idx="5"/>
            <a:endCxn id="8" idx="0"/>
          </p:cNvCxnSpPr>
          <p:nvPr/>
        </p:nvCxnSpPr>
        <p:spPr>
          <a:xfrm rot="16200000" flipH="1">
            <a:off x="4430394" y="403749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6" idx="3"/>
            <a:endCxn id="12" idx="0"/>
          </p:cNvCxnSpPr>
          <p:nvPr/>
        </p:nvCxnSpPr>
        <p:spPr>
          <a:xfrm rot="5400000">
            <a:off x="1339431" y="500190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6" idx="5"/>
            <a:endCxn id="13" idx="0"/>
          </p:cNvCxnSpPr>
          <p:nvPr/>
        </p:nvCxnSpPr>
        <p:spPr>
          <a:xfrm rot="16200000" flipH="1">
            <a:off x="1751469" y="500190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5" idx="3"/>
            <a:endCxn id="14" idx="0"/>
          </p:cNvCxnSpPr>
          <p:nvPr/>
        </p:nvCxnSpPr>
        <p:spPr>
          <a:xfrm rot="5400000">
            <a:off x="2446720" y="5037624"/>
            <a:ext cx="552375" cy="8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500430" y="271462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&lt;k</a:t>
            </a:r>
            <a:endParaRPr lang="zh-CN" alt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5214942" y="2854107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等于</a:t>
            </a:r>
            <a:r>
              <a:rPr lang="en-US" altLang="zh-CN" sz="2000" dirty="0" smtClean="0"/>
              <a:t>k</a:t>
            </a:r>
            <a:r>
              <a:rPr lang="zh-CN" altLang="en-US" sz="2000" dirty="0" smtClean="0"/>
              <a:t>的数在左边？在右边？</a:t>
            </a:r>
            <a:endParaRPr lang="zh-CN" altLang="en-US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6215074" y="4071942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不可做！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314378"/>
            <a:ext cx="4929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、删除一个指定元素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1925413"/>
            <a:ext cx="714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例：给你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份试卷，每份试卷上有两个信息：学号、分数。现进行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次操作，操作有三种：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1</a:t>
            </a:r>
            <a:r>
              <a:rPr lang="zh-CN" altLang="en-US" sz="2000" dirty="0" smtClean="0"/>
              <a:t>、新插入一份试卷，并告诉你这份试卷的学号及分数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2</a:t>
            </a:r>
            <a:r>
              <a:rPr lang="zh-CN" altLang="en-US" sz="2000" dirty="0" smtClean="0"/>
              <a:t>、请你输出分数最高的学号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3</a:t>
            </a:r>
            <a:r>
              <a:rPr lang="zh-CN" altLang="en-US" sz="2000" dirty="0" smtClean="0"/>
              <a:t>、给你一个学号，将他的试卷删除</a:t>
            </a:r>
            <a:endParaRPr lang="en-US" altLang="zh-CN" sz="2000" dirty="0" smtClean="0"/>
          </a:p>
          <a:p>
            <a:r>
              <a:rPr lang="zh-CN" altLang="en-US" sz="2000" dirty="0" smtClean="0"/>
              <a:t>数据保证没有两张试卷学号相同，保证没有两张试卷分数相同。</a:t>
            </a:r>
            <a:endParaRPr lang="en-US" altLang="zh-CN" sz="2000" dirty="0" smtClean="0"/>
          </a:p>
          <a:p>
            <a:r>
              <a:rPr lang="zh-CN" altLang="en-US" sz="2000" dirty="0" smtClean="0"/>
              <a:t>学号都为</a:t>
            </a:r>
            <a:r>
              <a:rPr lang="en-US" altLang="zh-CN" sz="2000" dirty="0" smtClean="0"/>
              <a:t>1~2*n</a:t>
            </a:r>
            <a:r>
              <a:rPr lang="zh-CN" altLang="en-US" sz="2000" dirty="0" smtClean="0"/>
              <a:t>的正整数，</a:t>
            </a:r>
            <a:r>
              <a:rPr lang="en-US" altLang="zh-CN" sz="2000" dirty="0" smtClean="0"/>
              <a:t>n&lt;=100000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4286256"/>
            <a:ext cx="414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用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数组存分数，它是一个堆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50720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back[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</a:t>
            </a:r>
            <a:r>
              <a:rPr lang="zh-CN" altLang="en-US" sz="2000" dirty="0" smtClean="0"/>
              <a:t>表示堆中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号位置试卷的学号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542926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映射</a:t>
            </a:r>
            <a:endParaRPr lang="zh-CN" altLang="en-US" sz="2000" dirty="0"/>
          </a:p>
        </p:txBody>
      </p:sp>
      <p:sp>
        <p:nvSpPr>
          <p:cNvPr id="8" name="左大括号 7"/>
          <p:cNvSpPr/>
          <p:nvPr/>
        </p:nvSpPr>
        <p:spPr>
          <a:xfrm>
            <a:off x="1643042" y="5143512"/>
            <a:ext cx="71438" cy="92869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43042" y="574353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rank[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</a:t>
            </a:r>
            <a:r>
              <a:rPr lang="zh-CN" altLang="en-US" sz="2000" dirty="0" smtClean="0"/>
              <a:t>表示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学号试卷在堆中的位置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314378"/>
            <a:ext cx="4929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、删除一个指定元素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1928802"/>
            <a:ext cx="585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删除</a:t>
            </a:r>
            <a:r>
              <a:rPr lang="en-US" altLang="zh-CN" sz="2000" dirty="0" err="1" smtClean="0"/>
              <a:t>x</a:t>
            </a:r>
            <a:r>
              <a:rPr lang="zh-CN" altLang="en-US" sz="2000" dirty="0" smtClean="0"/>
              <a:t>学号的试卷，即删除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中下标为</a:t>
            </a:r>
            <a:r>
              <a:rPr lang="en-US" altLang="zh-CN" sz="2000" dirty="0" smtClean="0"/>
              <a:t>rank[x]</a:t>
            </a:r>
            <a:r>
              <a:rPr lang="zh-CN" altLang="en-US" sz="2000" dirty="0" smtClean="0"/>
              <a:t>的元素</a:t>
            </a:r>
            <a:endParaRPr lang="zh-CN" altLang="en-US" sz="2000" dirty="0"/>
          </a:p>
        </p:txBody>
      </p:sp>
      <p:sp>
        <p:nvSpPr>
          <p:cNvPr id="5" name="椭圆 4"/>
          <p:cNvSpPr/>
          <p:nvPr/>
        </p:nvSpPr>
        <p:spPr>
          <a:xfrm>
            <a:off x="1928794" y="414338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57224" y="414338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57290" y="3357562"/>
            <a:ext cx="357190" cy="35719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29058" y="414338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57488" y="414338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357554" y="335756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57422" y="264318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1472" y="500063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42976" y="500063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stCxn id="11" idx="3"/>
            <a:endCxn id="7" idx="7"/>
          </p:cNvCxnSpPr>
          <p:nvPr/>
        </p:nvCxnSpPr>
        <p:spPr>
          <a:xfrm rot="5400000">
            <a:off x="1805047" y="280518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1" idx="5"/>
            <a:endCxn id="10" idx="1"/>
          </p:cNvCxnSpPr>
          <p:nvPr/>
        </p:nvCxnSpPr>
        <p:spPr>
          <a:xfrm rot="16200000" flipH="1">
            <a:off x="2805179" y="280518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7" idx="3"/>
            <a:endCxn id="6" idx="0"/>
          </p:cNvCxnSpPr>
          <p:nvPr/>
        </p:nvCxnSpPr>
        <p:spPr>
          <a:xfrm rot="5400000">
            <a:off x="982241" y="371602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7" idx="5"/>
            <a:endCxn id="5" idx="0"/>
          </p:cNvCxnSpPr>
          <p:nvPr/>
        </p:nvCxnSpPr>
        <p:spPr>
          <a:xfrm rot="16200000" flipH="1">
            <a:off x="1644312" y="368030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3"/>
            <a:endCxn id="9" idx="0"/>
          </p:cNvCxnSpPr>
          <p:nvPr/>
        </p:nvCxnSpPr>
        <p:spPr>
          <a:xfrm rot="5400000">
            <a:off x="2982505" y="371602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0" idx="5"/>
            <a:endCxn id="8" idx="0"/>
          </p:cNvCxnSpPr>
          <p:nvPr/>
        </p:nvCxnSpPr>
        <p:spPr>
          <a:xfrm rot="16200000" flipH="1">
            <a:off x="3644576" y="368030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6" idx="3"/>
          </p:cNvCxnSpPr>
          <p:nvPr/>
        </p:nvCxnSpPr>
        <p:spPr>
          <a:xfrm rot="5400000">
            <a:off x="553613" y="464471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6" idx="5"/>
            <a:endCxn id="13" idx="0"/>
          </p:cNvCxnSpPr>
          <p:nvPr/>
        </p:nvCxnSpPr>
        <p:spPr>
          <a:xfrm rot="16200000" flipH="1">
            <a:off x="965651" y="464471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1714480" y="500063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endCxn id="28" idx="0"/>
          </p:cNvCxnSpPr>
          <p:nvPr/>
        </p:nvCxnSpPr>
        <p:spPr>
          <a:xfrm rot="5400000">
            <a:off x="1660902" y="4680434"/>
            <a:ext cx="552375" cy="8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929190" y="3143248"/>
            <a:ext cx="371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首先找到</a:t>
            </a:r>
            <a:r>
              <a:rPr lang="en-US" altLang="zh-CN" sz="2000" dirty="0" smtClean="0"/>
              <a:t>rank[x]</a:t>
            </a:r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之后与删除最小值是一样的</a:t>
            </a:r>
            <a:endParaRPr lang="zh-CN" altLang="en-US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4929190" y="4457650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维</a:t>
            </a:r>
            <a:r>
              <a:rPr lang="zh-CN" altLang="en-US" sz="2000" dirty="0" smtClean="0"/>
              <a:t>护</a:t>
            </a:r>
            <a:r>
              <a:rPr lang="en-US" altLang="zh-CN" sz="2000" dirty="0" smtClean="0"/>
              <a:t>rank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back</a:t>
            </a:r>
            <a:r>
              <a:rPr lang="zh-CN" altLang="en-US" sz="2000" dirty="0" smtClean="0"/>
              <a:t>？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8" grpId="0" animBg="1"/>
      <p:bldP spid="30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357298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上午考试题：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2123067"/>
            <a:ext cx="671517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F[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</a:t>
            </a:r>
            <a:r>
              <a:rPr lang="zh-CN" altLang="en-US" sz="2400" dirty="0" smtClean="0"/>
              <a:t>表示第</a:t>
            </a:r>
            <a:r>
              <a:rPr lang="en-US" altLang="zh-CN" sz="2400" dirty="0" err="1" smtClean="0"/>
              <a:t>i</a:t>
            </a:r>
            <a:r>
              <a:rPr lang="zh-CN" altLang="en-US" sz="2400" dirty="0" smtClean="0"/>
              <a:t>天的神奇药水最大的神奇度是多少</a:t>
            </a:r>
            <a:endParaRPr lang="en-US" altLang="zh-CN" sz="2400" dirty="0" smtClean="0"/>
          </a:p>
          <a:p>
            <a:endParaRPr lang="en-US" altLang="zh-CN" sz="2000" dirty="0" smtClean="0"/>
          </a:p>
          <a:p>
            <a:r>
              <a:rPr lang="en-US" altLang="zh-CN" sz="2400" dirty="0" smtClean="0"/>
              <a:t>F[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]=max(F[j])+a[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            </a:t>
            </a:r>
          </a:p>
          <a:p>
            <a:endParaRPr lang="en-US" altLang="zh-CN" sz="2000" dirty="0" smtClean="0"/>
          </a:p>
          <a:p>
            <a:r>
              <a:rPr lang="en-US" altLang="zh-CN" sz="2400" dirty="0" smtClean="0"/>
              <a:t>1&lt;=j&lt;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     </a:t>
            </a:r>
            <a:r>
              <a:rPr lang="zh-CN" altLang="en-US" sz="2400" dirty="0" smtClean="0"/>
              <a:t>且     </a:t>
            </a:r>
            <a:r>
              <a:rPr lang="en-US" altLang="zh-CN" sz="2400" dirty="0" err="1" smtClean="0"/>
              <a:t>j+Cj</a:t>
            </a:r>
            <a:r>
              <a:rPr lang="en-US" altLang="zh-CN" sz="2400" dirty="0" smtClean="0"/>
              <a:t>&lt;=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&lt;=j+Cj+Dj-1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1142976" y="4429132"/>
            <a:ext cx="6429420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rot="5400000" flipH="1" flipV="1">
            <a:off x="2858282" y="499984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71736" y="5500702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j</a:t>
            </a:r>
            <a:r>
              <a:rPr lang="zh-CN" altLang="en-US" sz="2000" dirty="0" smtClean="0"/>
              <a:t>号药水进入兴奋状态</a:t>
            </a:r>
            <a:endParaRPr lang="zh-CN" altLang="en-US" sz="2000" dirty="0"/>
          </a:p>
        </p:txBody>
      </p:sp>
      <p:cxnSp>
        <p:nvCxnSpPr>
          <p:cNvPr id="9" name="直接箭头连接符 8"/>
          <p:cNvCxnSpPr/>
          <p:nvPr/>
        </p:nvCxnSpPr>
        <p:spPr>
          <a:xfrm rot="5400000" flipH="1" flipV="1">
            <a:off x="5785652" y="499984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57818" y="5500702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j</a:t>
            </a:r>
            <a:r>
              <a:rPr lang="zh-CN" altLang="en-US" sz="2000" dirty="0" smtClean="0"/>
              <a:t>号药水进入失活状态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3214678" y="4429132"/>
            <a:ext cx="2857520" cy="21431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643306" y="4643446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对这一段的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，可以提供最小值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  <p:bldP spid="10" grpId="0"/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834078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主要内容：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285852" y="1785926"/>
            <a:ext cx="19288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堆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单调队列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并查集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928662" y="1500174"/>
            <a:ext cx="764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第一步：整理所有事件</a:t>
            </a:r>
            <a:r>
              <a:rPr lang="en-US" altLang="zh-CN" sz="2000" dirty="0" smtClean="0"/>
              <a:t>——</a:t>
            </a:r>
            <a:r>
              <a:rPr lang="zh-CN" altLang="en-US" sz="2000" dirty="0" smtClean="0"/>
              <a:t>每种药水进入兴奋状态、进入失活状态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2214554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第二步：做</a:t>
            </a:r>
            <a:r>
              <a:rPr lang="en-US" altLang="zh-CN" sz="2000" dirty="0" err="1" smtClean="0"/>
              <a:t>Dp</a:t>
            </a:r>
            <a:endParaRPr lang="en-US" altLang="zh-CN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071538" y="2857496"/>
            <a:ext cx="61436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for 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=1;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&lt;=n;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++) {</a:t>
            </a:r>
          </a:p>
          <a:p>
            <a:r>
              <a:rPr lang="en-US" altLang="zh-CN" sz="2000" dirty="0" smtClean="0"/>
              <a:t>     </a:t>
            </a:r>
            <a:r>
              <a:rPr lang="zh-CN" altLang="en-US" sz="2000" dirty="0" smtClean="0"/>
              <a:t>往堆中插入第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时刻变成兴奋状态的药水；</a:t>
            </a:r>
            <a:endParaRPr lang="en-US" altLang="zh-CN" sz="2000" dirty="0" smtClean="0"/>
          </a:p>
          <a:p>
            <a:r>
              <a:rPr lang="en-US" altLang="zh-CN" sz="2000" dirty="0" smtClean="0"/>
              <a:t>     </a:t>
            </a:r>
            <a:r>
              <a:rPr lang="zh-CN" altLang="en-US" sz="2000" dirty="0" smtClean="0"/>
              <a:t>往堆中删除第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时刻变成失活状态的药水；</a:t>
            </a:r>
            <a:endParaRPr lang="en-US" altLang="zh-CN" sz="2000" dirty="0" smtClean="0"/>
          </a:p>
          <a:p>
            <a:r>
              <a:rPr lang="en-US" altLang="zh-CN" sz="2000" dirty="0" smtClean="0"/>
              <a:t>     F[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]=</a:t>
            </a:r>
            <a:r>
              <a:rPr lang="zh-CN" altLang="en-US" sz="2000" dirty="0" smtClean="0"/>
              <a:t>堆中最小值</a:t>
            </a:r>
            <a:r>
              <a:rPr lang="en-US" altLang="zh-CN" sz="2000" dirty="0" smtClean="0"/>
              <a:t>+a[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r>
              <a:rPr lang="en-US" altLang="zh-CN" sz="2000" dirty="0" smtClean="0"/>
              <a:t>}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4929198"/>
            <a:ext cx="4929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每种药水最多只被插入一次、删除一次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事件复杂度</a:t>
            </a:r>
            <a:r>
              <a:rPr lang="en-US" altLang="zh-CN" sz="2000" dirty="0" smtClean="0"/>
              <a:t>O(</a:t>
            </a:r>
            <a:r>
              <a:rPr lang="en-US" altLang="zh-CN" sz="2000" dirty="0" err="1" smtClean="0"/>
              <a:t>NLogN</a:t>
            </a:r>
            <a:r>
              <a:rPr lang="en-US" altLang="zh-CN" sz="2000" dirty="0" smtClean="0"/>
              <a:t>)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单调队列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500174"/>
            <a:ext cx="60722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功能：插入一个数 </a:t>
            </a:r>
            <a:r>
              <a:rPr lang="en-US" altLang="zh-CN" sz="2000" dirty="0" smtClean="0"/>
              <a:t>O(1)       </a:t>
            </a:r>
            <a:r>
              <a:rPr lang="zh-CN" altLang="en-US" sz="2000" dirty="0" smtClean="0"/>
              <a:t>（均摊）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   </a:t>
            </a:r>
            <a:r>
              <a:rPr lang="zh-CN" altLang="en-US" sz="2000" dirty="0" smtClean="0"/>
              <a:t>删除一个数 </a:t>
            </a:r>
            <a:r>
              <a:rPr lang="en-US" altLang="zh-CN" sz="2000" dirty="0" smtClean="0"/>
              <a:t>O(1)</a:t>
            </a:r>
          </a:p>
          <a:p>
            <a:r>
              <a:rPr lang="en-US" altLang="zh-CN" sz="2000" dirty="0" smtClean="0"/>
              <a:t>              </a:t>
            </a:r>
            <a:r>
              <a:rPr lang="zh-CN" altLang="en-US" sz="2000" dirty="0" smtClean="0"/>
              <a:t>查询最小值 </a:t>
            </a:r>
            <a:r>
              <a:rPr lang="en-US" altLang="zh-CN" sz="2000" dirty="0" smtClean="0"/>
              <a:t>O(1)</a:t>
            </a:r>
          </a:p>
          <a:p>
            <a:r>
              <a:rPr lang="zh-CN" altLang="en-US" sz="2000" dirty="0" smtClean="0"/>
              <a:t>要求：对于任意两个数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，若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在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之前插入，则必须满足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在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之前删除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3571876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例：昨天讲过的水桶问题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</a:t>
            </a:r>
            <a:r>
              <a:rPr lang="zh-CN" altLang="en-US" sz="2000" dirty="0" smtClean="0"/>
              <a:t>给出一个长度为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的数列</a:t>
            </a:r>
            <a:r>
              <a:rPr lang="en-US" altLang="zh-CN" sz="2000" dirty="0" smtClean="0"/>
              <a:t>A</a:t>
            </a:r>
          </a:p>
          <a:p>
            <a:r>
              <a:rPr lang="en-US" altLang="zh-CN" sz="2000" dirty="0" smtClean="0"/>
              <a:t>         </a:t>
            </a:r>
            <a:r>
              <a:rPr lang="zh-CN" altLang="en-US" sz="2000" dirty="0" smtClean="0"/>
              <a:t>我们要询问</a:t>
            </a:r>
            <a:r>
              <a:rPr lang="en-US" altLang="zh-CN" sz="2000" dirty="0" smtClean="0"/>
              <a:t>1~m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2~m+1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3~m+2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n-m+1~n</a:t>
            </a:r>
            <a:r>
              <a:rPr lang="zh-CN" altLang="en-US" sz="2000" dirty="0" smtClean="0"/>
              <a:t>的最小值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100010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1448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886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324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5762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7200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8638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0076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1514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429520" y="500063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357554" y="5786454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……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000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0000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0000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0000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0000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单调队列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357298"/>
            <a:ext cx="5143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考虑两个数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，其中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在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之前插入</a:t>
            </a:r>
            <a:endParaRPr lang="zh-CN" altLang="en-US" sz="2000" dirty="0"/>
          </a:p>
        </p:txBody>
      </p:sp>
      <p:sp>
        <p:nvSpPr>
          <p:cNvPr id="4" name="左大括号 3"/>
          <p:cNvSpPr/>
          <p:nvPr/>
        </p:nvSpPr>
        <p:spPr>
          <a:xfrm>
            <a:off x="1285852" y="2000240"/>
            <a:ext cx="45719" cy="78581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357290" y="1928802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x&lt;y             </a:t>
            </a:r>
            <a:r>
              <a:rPr lang="zh-CN" altLang="en-US" dirty="0" smtClean="0"/>
              <a:t>当前</a:t>
            </a:r>
            <a:r>
              <a:rPr lang="en-US" altLang="zh-CN" dirty="0" smtClean="0"/>
              <a:t>x</a:t>
            </a:r>
            <a:r>
              <a:rPr lang="zh-CN" altLang="en-US" dirty="0" smtClean="0"/>
              <a:t>可能是最小值，但</a:t>
            </a:r>
            <a:r>
              <a:rPr lang="en-US" altLang="zh-CN" dirty="0" smtClean="0"/>
              <a:t>x</a:t>
            </a:r>
            <a:r>
              <a:rPr lang="zh-CN" altLang="en-US" dirty="0" smtClean="0"/>
              <a:t>删除后</a:t>
            </a:r>
            <a:r>
              <a:rPr lang="en-US" altLang="zh-CN" dirty="0" smtClean="0"/>
              <a:t>y</a:t>
            </a:r>
            <a:r>
              <a:rPr lang="zh-CN" altLang="en-US" dirty="0" smtClean="0"/>
              <a:t>可能是最小值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57290" y="2488164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x&gt;y             </a:t>
            </a:r>
            <a:r>
              <a:rPr lang="en-US" altLang="zh-CN" dirty="0" err="1" smtClean="0"/>
              <a:t>y</a:t>
            </a:r>
            <a:r>
              <a:rPr lang="zh-CN" altLang="en-US" dirty="0" smtClean="0"/>
              <a:t>可能是最小值，</a:t>
            </a:r>
            <a:r>
              <a:rPr lang="en-US" altLang="zh-CN" dirty="0" smtClean="0"/>
              <a:t>x</a:t>
            </a:r>
            <a:r>
              <a:rPr lang="zh-CN" altLang="en-US" dirty="0" smtClean="0"/>
              <a:t>不可能是最小值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3143248"/>
            <a:ext cx="714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对于两个数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，若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比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插入早且</a:t>
            </a:r>
            <a:r>
              <a:rPr lang="en-US" altLang="zh-CN" sz="2000" dirty="0" smtClean="0"/>
              <a:t>x&gt;y</a:t>
            </a:r>
            <a:r>
              <a:rPr lang="zh-CN" altLang="en-US" sz="2000" dirty="0" smtClean="0"/>
              <a:t>，则我们没有必要记录</a:t>
            </a:r>
            <a:r>
              <a:rPr lang="en-US" altLang="zh-CN" sz="2000" dirty="0" smtClean="0"/>
              <a:t>x</a:t>
            </a:r>
            <a:endParaRPr lang="zh-CN" alt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3786190"/>
            <a:ext cx="714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则我们记录的数中，任意两个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满足：若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比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早，则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比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小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000100" y="4500570"/>
            <a:ext cx="6357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按插入时间排序！  数值单调递增！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单调队列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71538" y="1428736"/>
            <a:ext cx="61436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我们用队列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存储这些需要记录的数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队列中的数是按插入时间排序的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].t</a:t>
            </a:r>
            <a:r>
              <a:rPr lang="zh-CN" altLang="en-US" sz="2000" dirty="0" smtClean="0"/>
              <a:t>表示插入时间、</a:t>
            </a:r>
            <a:r>
              <a:rPr lang="en-US" altLang="zh-CN" sz="2000" dirty="0" smtClean="0"/>
              <a:t>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].p</a:t>
            </a:r>
            <a:r>
              <a:rPr lang="zh-CN" altLang="en-US" sz="2000" dirty="0" smtClean="0"/>
              <a:t>表示数值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err="1" smtClean="0"/>
              <a:t>st</a:t>
            </a:r>
            <a:r>
              <a:rPr lang="zh-CN" altLang="en-US" sz="2000" dirty="0" smtClean="0"/>
              <a:t>为头指针、</a:t>
            </a:r>
            <a:r>
              <a:rPr lang="en-US" altLang="zh-CN" sz="2000" dirty="0" err="1" smtClean="0"/>
              <a:t>ed</a:t>
            </a:r>
            <a:r>
              <a:rPr lang="zh-CN" altLang="en-US" sz="2000" dirty="0" smtClean="0"/>
              <a:t>为尾指针，</a:t>
            </a:r>
            <a:r>
              <a:rPr lang="en-US" altLang="zh-CN" sz="2000" dirty="0" smtClean="0"/>
              <a:t>a[</a:t>
            </a:r>
            <a:r>
              <a:rPr lang="en-US" altLang="zh-CN" sz="2000" dirty="0" err="1" smtClean="0"/>
              <a:t>st</a:t>
            </a:r>
            <a:r>
              <a:rPr lang="en-US" altLang="zh-CN" sz="2000" dirty="0" smtClean="0"/>
              <a:t>..</a:t>
            </a:r>
            <a:r>
              <a:rPr lang="en-US" altLang="zh-CN" sz="2000" dirty="0" err="1" smtClean="0"/>
              <a:t>ed</a:t>
            </a:r>
            <a:r>
              <a:rPr lang="en-US" altLang="zh-CN" sz="2000" dirty="0" smtClean="0"/>
              <a:t>]</a:t>
            </a:r>
            <a:r>
              <a:rPr lang="zh-CN" altLang="en-US" sz="2000" dirty="0" smtClean="0"/>
              <a:t>为队列的有效区间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4071942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当前单调队列中的最小值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4029022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a[</a:t>
            </a:r>
            <a:r>
              <a:rPr lang="en-US" altLang="zh-CN" sz="2000" dirty="0" err="1" smtClean="0"/>
              <a:t>st</a:t>
            </a:r>
            <a:r>
              <a:rPr lang="en-US" altLang="zh-CN" sz="2000" dirty="0" smtClean="0"/>
              <a:t>]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4600526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删除一个元素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4572008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a[</a:t>
            </a:r>
            <a:r>
              <a:rPr lang="en-US" altLang="zh-CN" sz="2000" dirty="0" err="1" smtClean="0"/>
              <a:t>st</a:t>
            </a:r>
            <a:r>
              <a:rPr lang="en-US" altLang="zh-CN" sz="2000" dirty="0" smtClean="0"/>
              <a:t>]</a:t>
            </a:r>
            <a:endParaRPr lang="zh-CN" alt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071538" y="5143512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插入一个元素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929190" y="5131370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插入在最后</a:t>
            </a:r>
            <a:endParaRPr lang="zh-CN" alt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5715016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数值不单调怎么办？</a:t>
            </a:r>
            <a:endParaRPr lang="zh-CN" alt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4929190" y="5702874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删！</a:t>
            </a:r>
            <a:endParaRPr lang="zh-CN" alt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6643702" y="5429264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均摊</a:t>
            </a:r>
            <a:r>
              <a:rPr lang="en-US" altLang="zh-CN" sz="2000" dirty="0" smtClean="0"/>
              <a:t>O(1)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并查集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71538" y="1357298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维护集合，快速实现“并”和“查”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071678"/>
            <a:ext cx="55007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有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个元素，编号</a:t>
            </a:r>
            <a:r>
              <a:rPr lang="en-US" altLang="zh-CN" sz="2000" dirty="0" smtClean="0"/>
              <a:t>1~n</a:t>
            </a:r>
            <a:r>
              <a:rPr lang="zh-CN" altLang="en-US" sz="2000" dirty="0" smtClean="0"/>
              <a:t>，初始各自为一个集合。</a:t>
            </a:r>
            <a:endParaRPr lang="en-US" altLang="zh-CN" sz="2000" dirty="0" smtClean="0"/>
          </a:p>
          <a:p>
            <a:r>
              <a:rPr lang="zh-CN" altLang="en-US" sz="2000" dirty="0" smtClean="0"/>
              <a:t>现要进行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次操作，操作有两种：</a:t>
            </a:r>
            <a:endParaRPr lang="en-US" altLang="zh-CN" sz="2000" dirty="0" smtClean="0"/>
          </a:p>
          <a:p>
            <a:r>
              <a:rPr lang="en-US" altLang="zh-CN" sz="2000" dirty="0" smtClean="0"/>
              <a:t>     1</a:t>
            </a:r>
            <a:r>
              <a:rPr lang="zh-CN" altLang="en-US" sz="2000" dirty="0" smtClean="0"/>
              <a:t>、询问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是否在同一集合</a:t>
            </a:r>
            <a:endParaRPr lang="en-US" altLang="zh-CN" sz="2000" dirty="0" smtClean="0"/>
          </a:p>
          <a:p>
            <a:r>
              <a:rPr lang="en-US" altLang="zh-CN" sz="2000" dirty="0" smtClean="0"/>
              <a:t>     2</a:t>
            </a:r>
            <a:r>
              <a:rPr lang="zh-CN" altLang="en-US" sz="2000" dirty="0" smtClean="0"/>
              <a:t>、将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所在集合和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所在集合合并</a:t>
            </a:r>
            <a:endParaRPr lang="en-US" altLang="zh-CN" sz="2000" dirty="0" smtClean="0"/>
          </a:p>
          <a:p>
            <a:r>
              <a:rPr lang="zh-CN" altLang="en-US" sz="2000" dirty="0" smtClean="0"/>
              <a:t>请对每次询问给出答案</a:t>
            </a:r>
            <a:endParaRPr lang="en-US" altLang="zh-CN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928662" y="4214818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思路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：邻接矩阵</a:t>
            </a:r>
            <a:endParaRPr lang="en-US" altLang="zh-CN" dirty="0" smtClean="0"/>
          </a:p>
          <a:p>
            <a:r>
              <a:rPr lang="en-US" altLang="zh-CN" dirty="0" smtClean="0"/>
              <a:t>map[</a:t>
            </a:r>
            <a:r>
              <a:rPr lang="en-US" altLang="zh-CN" dirty="0" err="1" smtClean="0"/>
              <a:t>x,y</a:t>
            </a:r>
            <a:r>
              <a:rPr lang="en-US" altLang="zh-CN" dirty="0" smtClean="0"/>
              <a:t>]=1</a:t>
            </a:r>
            <a:r>
              <a:rPr lang="zh-CN" altLang="en-US" dirty="0" smtClean="0"/>
              <a:t>       在同一个集合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550070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询问</a:t>
            </a:r>
            <a:r>
              <a:rPr lang="en-US" altLang="zh-CN" dirty="0" smtClean="0"/>
              <a:t>O(1)</a:t>
            </a:r>
            <a:r>
              <a:rPr lang="zh-CN" altLang="en-US" dirty="0" smtClean="0"/>
              <a:t>，合并超慢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86314" y="4202676"/>
            <a:ext cx="371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思路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：染色</a:t>
            </a:r>
            <a:endParaRPr lang="en-US" altLang="zh-CN" dirty="0" smtClean="0"/>
          </a:p>
          <a:p>
            <a:r>
              <a:rPr lang="en-US" altLang="zh-CN" dirty="0" smtClean="0"/>
              <a:t>color[x]</a:t>
            </a:r>
            <a:r>
              <a:rPr lang="zh-CN" altLang="en-US" dirty="0" smtClean="0"/>
              <a:t>表示</a:t>
            </a:r>
            <a:r>
              <a:rPr lang="en-US" altLang="zh-CN" dirty="0" smtClean="0"/>
              <a:t>x</a:t>
            </a:r>
            <a:r>
              <a:rPr lang="zh-CN" altLang="en-US" dirty="0" smtClean="0"/>
              <a:t>元素的颜色</a:t>
            </a:r>
            <a:endParaRPr lang="en-US" altLang="zh-CN" dirty="0" smtClean="0"/>
          </a:p>
          <a:p>
            <a:r>
              <a:rPr lang="zh-CN" altLang="en-US" dirty="0" smtClean="0"/>
              <a:t>若两元素颜色相同，在同一集合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86314" y="550070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询问</a:t>
            </a:r>
            <a:r>
              <a:rPr lang="en-US" altLang="zh-CN" dirty="0" smtClean="0"/>
              <a:t>O(1)</a:t>
            </a:r>
            <a:r>
              <a:rPr lang="zh-CN" altLang="en-US" dirty="0" smtClean="0"/>
              <a:t>，合并</a:t>
            </a:r>
            <a:r>
              <a:rPr lang="en-US" altLang="zh-CN" dirty="0" smtClean="0"/>
              <a:t>O(n)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并查集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928662" y="1363792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把每个元素当做一个点</a:t>
            </a:r>
            <a:endParaRPr lang="en-US" altLang="zh-CN" sz="2000" dirty="0" smtClean="0"/>
          </a:p>
          <a:p>
            <a:r>
              <a:rPr lang="zh-CN" altLang="en-US" sz="2000" dirty="0" smtClean="0"/>
              <a:t>每个点恰好有一条从它出发的边</a:t>
            </a:r>
            <a:endParaRPr lang="en-US" altLang="zh-CN" sz="2000" dirty="0" smtClean="0"/>
          </a:p>
          <a:p>
            <a:r>
              <a:rPr lang="zh-CN" altLang="en-US" sz="2000" dirty="0" smtClean="0"/>
              <a:t>用</a:t>
            </a:r>
            <a:r>
              <a:rPr lang="en-US" altLang="zh-CN" sz="2000" dirty="0" smtClean="0"/>
              <a:t>father[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</a:t>
            </a:r>
            <a:r>
              <a:rPr lang="zh-CN" altLang="en-US" sz="2000" dirty="0" smtClean="0"/>
              <a:t>表示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号点指向哪个点</a:t>
            </a:r>
            <a:endParaRPr lang="en-US" altLang="zh-CN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928662" y="2913403"/>
            <a:ext cx="3500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定义“代表元素”：</a:t>
            </a:r>
            <a:endParaRPr lang="en-US" altLang="zh-CN" sz="2000" dirty="0" smtClean="0"/>
          </a:p>
          <a:p>
            <a:r>
              <a:rPr lang="zh-CN" altLang="en-US" sz="2000" dirty="0" smtClean="0"/>
              <a:t>每个集合恰好有一个代表元素</a:t>
            </a:r>
            <a:endParaRPr lang="en-US" altLang="zh-CN" sz="2000" dirty="0" smtClean="0"/>
          </a:p>
          <a:p>
            <a:r>
              <a:rPr lang="zh-CN" altLang="en-US" sz="2000" dirty="0" smtClean="0"/>
              <a:t>代表元素出发的边指向自己</a:t>
            </a:r>
            <a:endParaRPr lang="en-US" altLang="zh-CN" sz="20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928662" y="4429132"/>
            <a:ext cx="3214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跟代表元素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在同一个集合的点，与代表元素构成一棵树，代表元素为树根。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并查集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357298"/>
            <a:ext cx="4929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、查找两个点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是否在同一个集合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2000240"/>
            <a:ext cx="5286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只需沿着边走到根，判断代表元素是否相同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500166" y="2643182"/>
            <a:ext cx="4000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while (father[x] != x) x = father[x];</a:t>
            </a:r>
          </a:p>
          <a:p>
            <a:r>
              <a:rPr lang="en-US" altLang="zh-CN" sz="2000" dirty="0" smtClean="0"/>
              <a:t>while (father[y] != y) y = father[y];</a:t>
            </a:r>
          </a:p>
          <a:p>
            <a:r>
              <a:rPr lang="en-US" altLang="zh-CN" sz="2000" dirty="0" smtClean="0"/>
              <a:t>if (x == y) ……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并查集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357298"/>
            <a:ext cx="4214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、合并两个点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所在的集合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1928802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直接修改</a:t>
            </a:r>
            <a:r>
              <a:rPr lang="en-US" altLang="zh-CN" sz="2000" dirty="0" smtClean="0"/>
              <a:t>father[x]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father[y]</a:t>
            </a:r>
            <a:r>
              <a:rPr lang="zh-CN" altLang="en-US" sz="2000" dirty="0" smtClean="0"/>
              <a:t>？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5357818" y="1957320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破坏原结构！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2571744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修改代表元素的</a:t>
            </a:r>
            <a:r>
              <a:rPr lang="en-US" altLang="zh-CN" sz="2000" dirty="0" smtClean="0"/>
              <a:t>father</a:t>
            </a:r>
            <a:r>
              <a:rPr lang="zh-CN" altLang="en-US" sz="2000" dirty="0" smtClean="0"/>
              <a:t>！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3214686"/>
            <a:ext cx="4357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while (father[x] != x) x = father[x];</a:t>
            </a:r>
          </a:p>
          <a:p>
            <a:r>
              <a:rPr lang="en-US" altLang="zh-CN" sz="2000" dirty="0" smtClean="0"/>
              <a:t>while (father[y] != y) y = father[y];</a:t>
            </a:r>
          </a:p>
          <a:p>
            <a:r>
              <a:rPr lang="en-US" altLang="zh-CN" sz="2000" dirty="0" smtClean="0"/>
              <a:t>if (x != y) father[x] = y;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并查集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500174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时间复杂度分析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429124" y="1500174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仍然很高！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2357430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路径压缩！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3211297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当你寻找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的代表元素时，顺便把路径上的点的父亲直接改为代表元素，减小树的深度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并查集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214414" y="1357298"/>
            <a:ext cx="47149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例：给出一个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个点</a:t>
            </a:r>
            <a:r>
              <a:rPr lang="en-US" altLang="zh-CN" sz="2000" dirty="0" smtClean="0"/>
              <a:t>m</a:t>
            </a:r>
            <a:r>
              <a:rPr lang="zh-CN" altLang="en-US" sz="2000" dirty="0" smtClean="0"/>
              <a:t>条边的无向图。</a:t>
            </a:r>
            <a:endParaRPr lang="en-US" altLang="zh-CN" sz="2000" dirty="0" smtClean="0"/>
          </a:p>
          <a:p>
            <a:r>
              <a:rPr lang="zh-CN" altLang="en-US" sz="2000" dirty="0" smtClean="0"/>
              <a:t>之后给你</a:t>
            </a:r>
            <a:r>
              <a:rPr lang="en-US" altLang="zh-CN" sz="2000" dirty="0" smtClean="0"/>
              <a:t>Q</a:t>
            </a:r>
            <a:r>
              <a:rPr lang="zh-CN" altLang="en-US" sz="2000" dirty="0" smtClean="0"/>
              <a:t>个操作，操作有两种：</a:t>
            </a:r>
            <a:endParaRPr lang="en-US" altLang="zh-CN" sz="2000" dirty="0" smtClean="0"/>
          </a:p>
          <a:p>
            <a:r>
              <a:rPr lang="en-US" altLang="zh-CN" sz="2000" dirty="0" smtClean="0"/>
              <a:t>    1</a:t>
            </a:r>
            <a:r>
              <a:rPr lang="zh-CN" altLang="en-US" sz="2000" dirty="0" smtClean="0"/>
              <a:t>、添加一条从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到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的无向边</a:t>
            </a:r>
            <a:endParaRPr lang="en-US" altLang="zh-CN" sz="2000" dirty="0" smtClean="0"/>
          </a:p>
          <a:p>
            <a:r>
              <a:rPr lang="en-US" altLang="zh-CN" sz="2000" dirty="0" smtClean="0"/>
              <a:t>    2</a:t>
            </a:r>
            <a:r>
              <a:rPr lang="zh-CN" altLang="en-US" sz="2000" dirty="0" smtClean="0"/>
              <a:t>、询问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点是否连通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3143248"/>
            <a:ext cx="47149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例：给出一个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个点</a:t>
            </a:r>
            <a:r>
              <a:rPr lang="en-US" altLang="zh-CN" sz="2000" dirty="0" smtClean="0"/>
              <a:t>m</a:t>
            </a:r>
            <a:r>
              <a:rPr lang="zh-CN" altLang="en-US" sz="2000" dirty="0" smtClean="0"/>
              <a:t>条边的无向图。</a:t>
            </a:r>
            <a:endParaRPr lang="en-US" altLang="zh-CN" sz="2000" dirty="0" smtClean="0"/>
          </a:p>
          <a:p>
            <a:r>
              <a:rPr lang="zh-CN" altLang="en-US" sz="2000" dirty="0" smtClean="0"/>
              <a:t>之后给你</a:t>
            </a:r>
            <a:r>
              <a:rPr lang="en-US" altLang="zh-CN" sz="2000" dirty="0" smtClean="0"/>
              <a:t>Q</a:t>
            </a:r>
            <a:r>
              <a:rPr lang="zh-CN" altLang="en-US" sz="2000" dirty="0" smtClean="0"/>
              <a:t>个操作，操作有两种：</a:t>
            </a:r>
            <a:endParaRPr lang="en-US" altLang="zh-CN" sz="2000" dirty="0" smtClean="0"/>
          </a:p>
          <a:p>
            <a:r>
              <a:rPr lang="en-US" altLang="zh-CN" sz="2000" dirty="0" smtClean="0"/>
              <a:t>    1</a:t>
            </a:r>
            <a:r>
              <a:rPr lang="zh-CN" altLang="en-US" sz="2000" dirty="0" smtClean="0"/>
              <a:t>、删除一条从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到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的无向边</a:t>
            </a:r>
            <a:endParaRPr lang="en-US" altLang="zh-CN" sz="2000" dirty="0" smtClean="0"/>
          </a:p>
          <a:p>
            <a:r>
              <a:rPr lang="en-US" altLang="zh-CN" sz="2000" dirty="0" smtClean="0"/>
              <a:t>    2</a:t>
            </a:r>
            <a:r>
              <a:rPr lang="zh-CN" altLang="en-US" sz="2000" dirty="0" smtClean="0"/>
              <a:t>、询问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点是否连通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5172030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最小生成树问题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357298"/>
            <a:ext cx="621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例：首先给你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个数，之后进行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次操作，操作有两种：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1</a:t>
            </a:r>
            <a:r>
              <a:rPr lang="zh-CN" altLang="en-US" sz="2000" dirty="0" smtClean="0"/>
              <a:t>、询问最小值，并将它删除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2</a:t>
            </a:r>
            <a:r>
              <a:rPr lang="zh-CN" altLang="en-US" sz="2000" dirty="0" smtClean="0"/>
              <a:t>、插入一个新的数</a:t>
            </a:r>
            <a:r>
              <a:rPr lang="en-US" altLang="zh-CN" sz="2000" dirty="0" smtClean="0"/>
              <a:t>x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071538" y="2786058"/>
            <a:ext cx="67151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思路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：用数组存这些数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询问时，扫描一遍最小值，并将它删除   </a:t>
            </a:r>
            <a:r>
              <a:rPr lang="en-US" altLang="zh-CN" sz="2000" dirty="0" smtClean="0"/>
              <a:t>O(n)</a:t>
            </a:r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插入时，将它放在数组最后                          </a:t>
            </a:r>
            <a:r>
              <a:rPr lang="en-US" altLang="zh-CN" sz="2000" dirty="0" smtClean="0"/>
              <a:t>O(1)</a:t>
            </a:r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总时间复杂度                                                     </a:t>
            </a:r>
            <a:r>
              <a:rPr lang="en-US" altLang="zh-CN" sz="2000" dirty="0" smtClean="0"/>
              <a:t>O(n^2)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4391577"/>
            <a:ext cx="67866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思路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：仍然用数组存这些数，排序！从小到大存储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询问时，第一个即最小值                               </a:t>
            </a:r>
            <a:r>
              <a:rPr lang="en-US" altLang="zh-CN" sz="2000" dirty="0" smtClean="0"/>
              <a:t>O(1)</a:t>
            </a:r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删除最小值时，标记前移                               </a:t>
            </a:r>
            <a:r>
              <a:rPr lang="en-US" altLang="zh-CN" sz="2000" dirty="0" smtClean="0"/>
              <a:t>O(1)</a:t>
            </a:r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插入时，可通过二分找到插入位置             </a:t>
            </a:r>
            <a:r>
              <a:rPr lang="en-US" altLang="zh-CN" sz="2000" dirty="0" smtClean="0"/>
              <a:t>O(</a:t>
            </a:r>
            <a:r>
              <a:rPr lang="en-US" altLang="zh-CN" sz="2000" dirty="0" err="1" smtClean="0"/>
              <a:t>LogN</a:t>
            </a:r>
            <a:r>
              <a:rPr lang="en-US" altLang="zh-CN" sz="2000" dirty="0" smtClean="0"/>
              <a:t>)</a:t>
            </a:r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但插入这个数后，后面的数要整体平移    </a:t>
            </a:r>
            <a:r>
              <a:rPr lang="en-US" altLang="zh-CN" sz="2000" dirty="0" smtClean="0"/>
              <a:t>O(n)</a:t>
            </a:r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时间复杂度                                                          </a:t>
            </a:r>
            <a:r>
              <a:rPr lang="en-US" altLang="zh-CN" sz="2000" dirty="0" smtClean="0"/>
              <a:t>O(n^2)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605627"/>
            <a:ext cx="68580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思路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：用链表存这些数，从小到大有序存储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询问时，第一个即是最小值，并将它删除   </a:t>
            </a:r>
            <a:r>
              <a:rPr lang="en-US" altLang="zh-CN" sz="2000" dirty="0" smtClean="0"/>
              <a:t>O(1)</a:t>
            </a:r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插入时，若找到位置，可直接插入                 </a:t>
            </a:r>
            <a:r>
              <a:rPr lang="en-US" altLang="zh-CN" sz="2000" dirty="0" smtClean="0"/>
              <a:t>O(1)</a:t>
            </a:r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但链表上无法二分查找，查找需整体扫描   </a:t>
            </a:r>
            <a:r>
              <a:rPr lang="en-US" altLang="zh-CN" sz="2000" dirty="0" smtClean="0"/>
              <a:t>O(n)</a:t>
            </a:r>
            <a:r>
              <a:rPr lang="zh-CN" altLang="en-US" sz="2000" dirty="0" smtClean="0"/>
              <a:t>    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     </a:t>
            </a:r>
            <a:r>
              <a:rPr lang="zh-CN" altLang="en-US" sz="2000" dirty="0" smtClean="0"/>
              <a:t>总时间复杂度                                                          </a:t>
            </a:r>
            <a:r>
              <a:rPr lang="en-US" altLang="zh-CN" sz="2000" dirty="0" smtClean="0"/>
              <a:t>O(n^2)</a:t>
            </a:r>
            <a:endParaRPr lang="zh-CN" alt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1357298"/>
            <a:ext cx="621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例：首先给你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个数，之后进行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次操作，操作有两种：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1</a:t>
            </a:r>
            <a:r>
              <a:rPr lang="zh-CN" altLang="en-US" sz="2000" dirty="0" smtClean="0"/>
              <a:t>、询问最小值，并将它删除</a:t>
            </a:r>
            <a:endParaRPr lang="en-US" altLang="zh-CN" sz="2000" dirty="0" smtClean="0"/>
          </a:p>
          <a:p>
            <a:r>
              <a:rPr lang="en-US" altLang="zh-CN" sz="2000" dirty="0" smtClean="0"/>
              <a:t>           2</a:t>
            </a:r>
            <a:r>
              <a:rPr lang="zh-CN" altLang="en-US" sz="2000" dirty="0" smtClean="0"/>
              <a:t>、插入一个新的数</a:t>
            </a:r>
            <a:r>
              <a:rPr lang="en-US" altLang="zh-CN" sz="2000" dirty="0" smtClean="0"/>
              <a:t>x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5" name="TextBox 4"/>
          <p:cNvSpPr txBox="1"/>
          <p:nvPr/>
        </p:nvSpPr>
        <p:spPr>
          <a:xfrm rot="21314908">
            <a:off x="1913110" y="5314174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堆</a:t>
            </a:r>
            <a:r>
              <a:rPr lang="en-US" altLang="zh-CN" sz="2400" dirty="0" smtClean="0"/>
              <a:t>~</a:t>
            </a:r>
            <a:r>
              <a:rPr lang="zh-CN" altLang="en-US" sz="2400" dirty="0" smtClean="0"/>
              <a:t>闪亮登场！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4929198"/>
            <a:ext cx="3429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插入一个数               </a:t>
            </a:r>
            <a:r>
              <a:rPr lang="en-US" altLang="zh-CN" sz="2000" dirty="0" smtClean="0"/>
              <a:t>O(</a:t>
            </a:r>
            <a:r>
              <a:rPr lang="en-US" altLang="zh-CN" sz="2000" dirty="0" err="1" smtClean="0"/>
              <a:t>LogN</a:t>
            </a:r>
            <a:r>
              <a:rPr lang="en-US" altLang="zh-CN" sz="2000" dirty="0" smtClean="0"/>
              <a:t>)</a:t>
            </a:r>
          </a:p>
          <a:p>
            <a:r>
              <a:rPr lang="zh-CN" altLang="en-US" sz="2000" dirty="0" smtClean="0"/>
              <a:t>删除一个数               </a:t>
            </a:r>
            <a:r>
              <a:rPr lang="en-US" altLang="zh-CN" sz="2000" dirty="0" smtClean="0"/>
              <a:t>O(</a:t>
            </a:r>
            <a:r>
              <a:rPr lang="en-US" altLang="zh-CN" sz="2000" dirty="0" err="1" smtClean="0"/>
              <a:t>LogN</a:t>
            </a:r>
            <a:r>
              <a:rPr lang="en-US" altLang="zh-CN" sz="2000" dirty="0" smtClean="0"/>
              <a:t>)</a:t>
            </a:r>
          </a:p>
          <a:p>
            <a:r>
              <a:rPr lang="zh-CN" altLang="en-US" sz="2000" dirty="0" smtClean="0"/>
              <a:t>查询最小值               </a:t>
            </a:r>
            <a:r>
              <a:rPr lang="en-US" altLang="zh-CN" sz="2000" dirty="0" smtClean="0"/>
              <a:t>O(1)</a:t>
            </a:r>
          </a:p>
          <a:p>
            <a:r>
              <a:rPr lang="zh-CN" altLang="en-US" sz="2000" dirty="0" smtClean="0"/>
              <a:t>总时间复杂度          </a:t>
            </a:r>
            <a:r>
              <a:rPr lang="en-US" altLang="zh-CN" sz="2000" dirty="0" smtClean="0"/>
              <a:t>O(</a:t>
            </a:r>
            <a:r>
              <a:rPr lang="en-US" altLang="zh-CN" sz="2000" dirty="0" err="1" smtClean="0"/>
              <a:t>NLogN</a:t>
            </a:r>
            <a:r>
              <a:rPr lang="en-US" altLang="zh-CN" sz="2000" dirty="0" smtClean="0"/>
              <a:t>)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71538" y="1357298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堆是一棵完全二叉树</a:t>
            </a:r>
            <a:endParaRPr lang="zh-CN" altLang="en-US" sz="2000" dirty="0"/>
          </a:p>
        </p:txBody>
      </p:sp>
      <p:sp>
        <p:nvSpPr>
          <p:cNvPr id="13" name="椭圆 12"/>
          <p:cNvSpPr/>
          <p:nvPr/>
        </p:nvSpPr>
        <p:spPr>
          <a:xfrm>
            <a:off x="4000496" y="450057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28926" y="450057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428992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000760" y="450057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929190" y="450057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29256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29124" y="300037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643174" y="535782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14678" y="535782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86182" y="535782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2" idx="3"/>
            <a:endCxn id="16" idx="7"/>
          </p:cNvCxnSpPr>
          <p:nvPr/>
        </p:nvCxnSpPr>
        <p:spPr>
          <a:xfrm rot="5400000">
            <a:off x="3876749" y="316237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2" idx="5"/>
            <a:endCxn id="19" idx="1"/>
          </p:cNvCxnSpPr>
          <p:nvPr/>
        </p:nvCxnSpPr>
        <p:spPr>
          <a:xfrm rot="16200000" flipH="1">
            <a:off x="4876881" y="316237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16" idx="3"/>
            <a:endCxn id="15" idx="0"/>
          </p:cNvCxnSpPr>
          <p:nvPr/>
        </p:nvCxnSpPr>
        <p:spPr>
          <a:xfrm rot="5400000">
            <a:off x="3053943" y="407321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16" idx="5"/>
            <a:endCxn id="13" idx="0"/>
          </p:cNvCxnSpPr>
          <p:nvPr/>
        </p:nvCxnSpPr>
        <p:spPr>
          <a:xfrm rot="16200000" flipH="1">
            <a:off x="3716014" y="403749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19" idx="3"/>
            <a:endCxn id="18" idx="0"/>
          </p:cNvCxnSpPr>
          <p:nvPr/>
        </p:nvCxnSpPr>
        <p:spPr>
          <a:xfrm rot="5400000">
            <a:off x="5054207" y="407321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19" idx="5"/>
            <a:endCxn id="17" idx="0"/>
          </p:cNvCxnSpPr>
          <p:nvPr/>
        </p:nvCxnSpPr>
        <p:spPr>
          <a:xfrm rot="16200000" flipH="1">
            <a:off x="5716278" y="403749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15" idx="3"/>
            <a:endCxn id="23" idx="0"/>
          </p:cNvCxnSpPr>
          <p:nvPr/>
        </p:nvCxnSpPr>
        <p:spPr>
          <a:xfrm rot="5400000">
            <a:off x="2625315" y="500190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15" idx="5"/>
            <a:endCxn id="24" idx="0"/>
          </p:cNvCxnSpPr>
          <p:nvPr/>
        </p:nvCxnSpPr>
        <p:spPr>
          <a:xfrm rot="16200000" flipH="1">
            <a:off x="3037353" y="500190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13" idx="3"/>
            <a:endCxn id="25" idx="0"/>
          </p:cNvCxnSpPr>
          <p:nvPr/>
        </p:nvCxnSpPr>
        <p:spPr>
          <a:xfrm rot="5400000">
            <a:off x="3732604" y="5037624"/>
            <a:ext cx="552375" cy="8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215074" y="1357298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深度为</a:t>
            </a:r>
            <a:r>
              <a:rPr lang="en-US" altLang="zh-CN" sz="2000" dirty="0" err="1" smtClean="0"/>
              <a:t>LogN</a:t>
            </a:r>
            <a:r>
              <a:rPr lang="zh-CN" altLang="en-US" sz="2000" dirty="0" smtClean="0"/>
              <a:t>！</a:t>
            </a:r>
            <a:endParaRPr lang="zh-CN" altLang="en-US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1071538" y="210019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给节点顺序标号</a:t>
            </a:r>
            <a:r>
              <a:rPr lang="en-US" altLang="zh-CN" sz="2000" dirty="0" smtClean="0"/>
              <a:t>1~n</a:t>
            </a:r>
            <a:endParaRPr lang="zh-CN" altLang="en-US" sz="2000" dirty="0"/>
          </a:p>
        </p:txBody>
      </p:sp>
      <p:sp>
        <p:nvSpPr>
          <p:cNvPr id="58" name="TextBox 57"/>
          <p:cNvSpPr txBox="1"/>
          <p:nvPr/>
        </p:nvSpPr>
        <p:spPr>
          <a:xfrm>
            <a:off x="3214678" y="3467401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/>
              <a:t>i</a:t>
            </a:r>
            <a:endParaRPr lang="zh-CN" altLang="en-US" sz="2400" dirty="0"/>
          </a:p>
        </p:txBody>
      </p:sp>
      <p:sp>
        <p:nvSpPr>
          <p:cNvPr id="59" name="TextBox 58"/>
          <p:cNvSpPr txBox="1"/>
          <p:nvPr/>
        </p:nvSpPr>
        <p:spPr>
          <a:xfrm>
            <a:off x="2571736" y="414338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2*</a:t>
            </a:r>
            <a:r>
              <a:rPr lang="en-US" altLang="zh-CN" sz="2400" dirty="0" err="1" smtClean="0"/>
              <a:t>i</a:t>
            </a:r>
            <a:endParaRPr lang="zh-CN" altLang="en-US" sz="2400" dirty="0"/>
          </a:p>
        </p:txBody>
      </p:sp>
      <p:sp>
        <p:nvSpPr>
          <p:cNvPr id="60" name="TextBox 59"/>
          <p:cNvSpPr txBox="1"/>
          <p:nvPr/>
        </p:nvSpPr>
        <p:spPr>
          <a:xfrm>
            <a:off x="4071934" y="4110343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2*i+1</a:t>
            </a:r>
            <a:endParaRPr lang="zh-CN" altLang="en-US" sz="2400" dirty="0"/>
          </a:p>
        </p:txBody>
      </p:sp>
      <p:sp>
        <p:nvSpPr>
          <p:cNvPr id="61" name="TextBox 60"/>
          <p:cNvSpPr txBox="1"/>
          <p:nvPr/>
        </p:nvSpPr>
        <p:spPr>
          <a:xfrm>
            <a:off x="4857752" y="2100196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只需用数组</a:t>
            </a:r>
            <a:r>
              <a:rPr lang="en-US" altLang="zh-CN" sz="2000" dirty="0" smtClean="0"/>
              <a:t>A[1]~A[n]</a:t>
            </a:r>
            <a:r>
              <a:rPr lang="zh-CN" altLang="en-US" sz="2000" dirty="0" smtClean="0"/>
              <a:t>存储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55" grpId="0"/>
      <p:bldP spid="57" grpId="0"/>
      <p:bldP spid="58" grpId="0"/>
      <p:bldP spid="59" grpId="0"/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71538" y="1285860"/>
            <a:ext cx="5214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从根到每个叶节点的路径都是单调递增的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988098"/>
            <a:ext cx="507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最小值是根！                      </a:t>
            </a:r>
            <a:r>
              <a:rPr lang="en-US" altLang="zh-CN" sz="2000" dirty="0" smtClean="0"/>
              <a:t>O(1)</a:t>
            </a:r>
            <a:r>
              <a:rPr lang="zh-CN" altLang="en-US" sz="2000" dirty="0" smtClean="0"/>
              <a:t>查找最小值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3089033"/>
            <a:ext cx="74295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接下来我们的任务是：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      1</a:t>
            </a:r>
            <a:r>
              <a:rPr lang="zh-CN" altLang="en-US" sz="2000" dirty="0" smtClean="0"/>
              <a:t>、插入一个数，在</a:t>
            </a:r>
            <a:r>
              <a:rPr lang="en-US" altLang="zh-CN" sz="2000" dirty="0" smtClean="0"/>
              <a:t>O(</a:t>
            </a:r>
            <a:r>
              <a:rPr lang="en-US" altLang="zh-CN" sz="2000" dirty="0" err="1" smtClean="0"/>
              <a:t>LogN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时间内，把结构恢复成堆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      2</a:t>
            </a:r>
            <a:r>
              <a:rPr lang="zh-CN" altLang="en-US" sz="2000" dirty="0" smtClean="0"/>
              <a:t>、删除最小值，在</a:t>
            </a:r>
            <a:r>
              <a:rPr lang="en-US" altLang="zh-CN" sz="2000" dirty="0" smtClean="0"/>
              <a:t>O(</a:t>
            </a:r>
            <a:r>
              <a:rPr lang="en-US" altLang="zh-CN" sz="2000" dirty="0" err="1" smtClean="0"/>
              <a:t>LogN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时间内，把结构恢复成堆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     *3</a:t>
            </a:r>
            <a:r>
              <a:rPr lang="zh-CN" altLang="en-US" sz="2000" dirty="0" smtClean="0"/>
              <a:t>、删除一个指定元素，在</a:t>
            </a:r>
            <a:r>
              <a:rPr lang="en-US" altLang="zh-CN" sz="2000" dirty="0" smtClean="0"/>
              <a:t>O(</a:t>
            </a:r>
            <a:r>
              <a:rPr lang="en-US" altLang="zh-CN" sz="2000" dirty="0" err="1" smtClean="0"/>
              <a:t>LogN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时间内，把结构恢复成堆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椭圆 2"/>
          <p:cNvSpPr/>
          <p:nvPr/>
        </p:nvSpPr>
        <p:spPr>
          <a:xfrm>
            <a:off x="2214546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42976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643042" y="300037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14810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43240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43306" y="300037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43174" y="228599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57224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428728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000232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9" idx="3"/>
            <a:endCxn id="5" idx="7"/>
          </p:cNvCxnSpPr>
          <p:nvPr/>
        </p:nvCxnSpPr>
        <p:spPr>
          <a:xfrm rot="5400000">
            <a:off x="2090799" y="244799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9" idx="5"/>
            <a:endCxn id="8" idx="1"/>
          </p:cNvCxnSpPr>
          <p:nvPr/>
        </p:nvCxnSpPr>
        <p:spPr>
          <a:xfrm rot="16200000" flipH="1">
            <a:off x="3090931" y="244799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5" idx="3"/>
            <a:endCxn id="4" idx="0"/>
          </p:cNvCxnSpPr>
          <p:nvPr/>
        </p:nvCxnSpPr>
        <p:spPr>
          <a:xfrm rot="5400000">
            <a:off x="1267993" y="335883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5" idx="5"/>
            <a:endCxn id="3" idx="0"/>
          </p:cNvCxnSpPr>
          <p:nvPr/>
        </p:nvCxnSpPr>
        <p:spPr>
          <a:xfrm rot="16200000" flipH="1">
            <a:off x="1930064" y="332311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8" idx="3"/>
            <a:endCxn id="7" idx="0"/>
          </p:cNvCxnSpPr>
          <p:nvPr/>
        </p:nvCxnSpPr>
        <p:spPr>
          <a:xfrm rot="5400000">
            <a:off x="3268257" y="335883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8" idx="5"/>
            <a:endCxn id="6" idx="0"/>
          </p:cNvCxnSpPr>
          <p:nvPr/>
        </p:nvCxnSpPr>
        <p:spPr>
          <a:xfrm rot="16200000" flipH="1">
            <a:off x="3930328" y="332311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4" idx="3"/>
            <a:endCxn id="10" idx="0"/>
          </p:cNvCxnSpPr>
          <p:nvPr/>
        </p:nvCxnSpPr>
        <p:spPr>
          <a:xfrm rot="5400000">
            <a:off x="839365" y="428752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4" idx="5"/>
            <a:endCxn id="11" idx="0"/>
          </p:cNvCxnSpPr>
          <p:nvPr/>
        </p:nvCxnSpPr>
        <p:spPr>
          <a:xfrm rot="16200000" flipH="1">
            <a:off x="1251403" y="428752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3" idx="3"/>
            <a:endCxn id="12" idx="0"/>
          </p:cNvCxnSpPr>
          <p:nvPr/>
        </p:nvCxnSpPr>
        <p:spPr>
          <a:xfrm rot="5400000">
            <a:off x="1946654" y="4323244"/>
            <a:ext cx="552375" cy="8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071538" y="128586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、插入一个元素</a:t>
            </a:r>
            <a:r>
              <a:rPr lang="en-US" altLang="zh-CN" sz="2000" dirty="0" smtClean="0"/>
              <a:t>z</a:t>
            </a:r>
            <a:endParaRPr lang="zh-CN" altLang="en-US" sz="2000" dirty="0"/>
          </a:p>
        </p:txBody>
      </p:sp>
      <p:sp>
        <p:nvSpPr>
          <p:cNvPr id="26" name="椭圆 25"/>
          <p:cNvSpPr/>
          <p:nvPr/>
        </p:nvSpPr>
        <p:spPr>
          <a:xfrm>
            <a:off x="2571736" y="4643446"/>
            <a:ext cx="357190" cy="35719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>
            <a:stCxn id="3" idx="5"/>
            <a:endCxn id="26" idx="0"/>
          </p:cNvCxnSpPr>
          <p:nvPr/>
        </p:nvCxnSpPr>
        <p:spPr>
          <a:xfrm rot="16200000" flipH="1">
            <a:off x="2358692" y="4251806"/>
            <a:ext cx="552375" cy="230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57818" y="785794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不关心大小，只关心位置</a:t>
            </a:r>
            <a:endParaRPr lang="zh-CN" alt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5357818" y="1500174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如何调整？</a:t>
            </a:r>
            <a:endParaRPr lang="zh-CN" alt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5357818" y="2243072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显然，</a:t>
            </a:r>
            <a:r>
              <a:rPr lang="en-US" altLang="zh-CN" sz="2000" dirty="0" smtClean="0"/>
              <a:t>x&lt;y</a:t>
            </a:r>
            <a:endParaRPr lang="zh-CN" alt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2285984" y="3357562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x</a:t>
            </a:r>
            <a:endParaRPr lang="zh-CN" altLang="en-US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2000232" y="492919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y</a:t>
            </a:r>
            <a:endParaRPr lang="zh-CN" altLang="en-US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5357818" y="2988230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z&gt;=x</a:t>
            </a:r>
            <a:endParaRPr lang="zh-CN" altLang="en-US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5357818" y="3714752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完美结束</a:t>
            </a:r>
            <a:endParaRPr lang="zh-CN" altLang="en-US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2786050" y="492919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z</a:t>
            </a:r>
            <a:endParaRPr lang="zh-CN" altLang="en-US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5357818" y="4386212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z&lt;x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6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" name="椭圆 2"/>
          <p:cNvSpPr/>
          <p:nvPr/>
        </p:nvSpPr>
        <p:spPr>
          <a:xfrm>
            <a:off x="2214546" y="3786190"/>
            <a:ext cx="357190" cy="35719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42976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643042" y="300037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14810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43240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43306" y="300037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43174" y="228599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57224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428728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000232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9" idx="3"/>
            <a:endCxn id="5" idx="7"/>
          </p:cNvCxnSpPr>
          <p:nvPr/>
        </p:nvCxnSpPr>
        <p:spPr>
          <a:xfrm rot="5400000">
            <a:off x="2090799" y="244799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9" idx="5"/>
            <a:endCxn id="8" idx="1"/>
          </p:cNvCxnSpPr>
          <p:nvPr/>
        </p:nvCxnSpPr>
        <p:spPr>
          <a:xfrm rot="16200000" flipH="1">
            <a:off x="3090931" y="244799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5" idx="3"/>
            <a:endCxn id="4" idx="0"/>
          </p:cNvCxnSpPr>
          <p:nvPr/>
        </p:nvCxnSpPr>
        <p:spPr>
          <a:xfrm rot="5400000">
            <a:off x="1267993" y="335883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5" idx="5"/>
            <a:endCxn id="3" idx="0"/>
          </p:cNvCxnSpPr>
          <p:nvPr/>
        </p:nvCxnSpPr>
        <p:spPr>
          <a:xfrm rot="16200000" flipH="1">
            <a:off x="1930064" y="332311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8" idx="3"/>
            <a:endCxn id="7" idx="0"/>
          </p:cNvCxnSpPr>
          <p:nvPr/>
        </p:nvCxnSpPr>
        <p:spPr>
          <a:xfrm rot="5400000">
            <a:off x="3268257" y="335883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8" idx="5"/>
            <a:endCxn id="6" idx="0"/>
          </p:cNvCxnSpPr>
          <p:nvPr/>
        </p:nvCxnSpPr>
        <p:spPr>
          <a:xfrm rot="16200000" flipH="1">
            <a:off x="3930328" y="332311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4" idx="3"/>
            <a:endCxn id="10" idx="0"/>
          </p:cNvCxnSpPr>
          <p:nvPr/>
        </p:nvCxnSpPr>
        <p:spPr>
          <a:xfrm rot="5400000">
            <a:off x="839365" y="428752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4" idx="5"/>
            <a:endCxn id="11" idx="0"/>
          </p:cNvCxnSpPr>
          <p:nvPr/>
        </p:nvCxnSpPr>
        <p:spPr>
          <a:xfrm rot="16200000" flipH="1">
            <a:off x="1251403" y="428752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3" idx="3"/>
            <a:endCxn id="12" idx="0"/>
          </p:cNvCxnSpPr>
          <p:nvPr/>
        </p:nvCxnSpPr>
        <p:spPr>
          <a:xfrm rot="5400000">
            <a:off x="1946654" y="4323244"/>
            <a:ext cx="552375" cy="8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1538" y="128586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、插入一个元素</a:t>
            </a:r>
            <a:r>
              <a:rPr lang="en-US" altLang="zh-CN" sz="2000" dirty="0" smtClean="0"/>
              <a:t>z</a:t>
            </a:r>
            <a:endParaRPr lang="zh-CN" altLang="en-US" sz="2000" dirty="0"/>
          </a:p>
        </p:txBody>
      </p:sp>
      <p:sp>
        <p:nvSpPr>
          <p:cNvPr id="23" name="椭圆 22"/>
          <p:cNvSpPr/>
          <p:nvPr/>
        </p:nvSpPr>
        <p:spPr>
          <a:xfrm>
            <a:off x="2571736" y="4643446"/>
            <a:ext cx="357190" cy="357190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>
            <a:stCxn id="3" idx="5"/>
            <a:endCxn id="23" idx="0"/>
          </p:cNvCxnSpPr>
          <p:nvPr/>
        </p:nvCxnSpPr>
        <p:spPr>
          <a:xfrm rot="16200000" flipH="1">
            <a:off x="2358692" y="4251806"/>
            <a:ext cx="552375" cy="230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357818" y="785794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不关心大小，只关心位置</a:t>
            </a:r>
            <a:endParaRPr lang="zh-CN" altLang="en-US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5357818" y="1500174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如何调整？</a:t>
            </a:r>
            <a:endParaRPr lang="zh-CN" altLang="en-US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5357818" y="2243072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显然，</a:t>
            </a:r>
            <a:r>
              <a:rPr lang="en-US" altLang="zh-CN" sz="2000" dirty="0" smtClean="0"/>
              <a:t>x&lt;y</a:t>
            </a:r>
            <a:endParaRPr lang="zh-CN" alt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2285984" y="3357562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z</a:t>
            </a:r>
            <a:endParaRPr lang="zh-CN" altLang="en-US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2000232" y="492919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y</a:t>
            </a:r>
            <a:endParaRPr lang="zh-CN" alt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5357818" y="2988230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z&gt;=x</a:t>
            </a:r>
            <a:endParaRPr lang="zh-CN" alt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5357818" y="3714752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完美结束</a:t>
            </a:r>
            <a:endParaRPr lang="zh-CN" alt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2786050" y="492919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x</a:t>
            </a:r>
            <a:endParaRPr lang="zh-CN" altLang="en-US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5357818" y="4386212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z&lt;x</a:t>
            </a:r>
            <a:endParaRPr lang="zh-CN" altLang="en-US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5357818" y="5100592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将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互换位置，显然</a:t>
            </a:r>
            <a:r>
              <a:rPr lang="en-US" altLang="zh-CN" sz="2000" dirty="0" smtClean="0"/>
              <a:t>z&lt;y</a:t>
            </a:r>
            <a:r>
              <a:rPr lang="zh-CN" altLang="en-US" sz="2000" dirty="0" smtClean="0"/>
              <a:t>，以</a:t>
            </a:r>
            <a:r>
              <a:rPr lang="en-US" altLang="zh-CN" sz="2000" dirty="0" smtClean="0"/>
              <a:t>z</a:t>
            </a:r>
            <a:r>
              <a:rPr lang="zh-CN" altLang="en-US" sz="2000" dirty="0" smtClean="0"/>
              <a:t>为根的子树一定是堆</a:t>
            </a:r>
            <a:endParaRPr lang="zh-CN" alt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5357818" y="6072206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翻页继续！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14546" y="3786190"/>
            <a:ext cx="357190" cy="35719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142976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643042" y="300037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14810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143240" y="3786190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643306" y="300037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43174" y="228599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57224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28728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00232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8" idx="3"/>
            <a:endCxn id="4" idx="7"/>
          </p:cNvCxnSpPr>
          <p:nvPr/>
        </p:nvCxnSpPr>
        <p:spPr>
          <a:xfrm rot="5400000">
            <a:off x="2090799" y="244799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8" idx="5"/>
            <a:endCxn id="7" idx="1"/>
          </p:cNvCxnSpPr>
          <p:nvPr/>
        </p:nvCxnSpPr>
        <p:spPr>
          <a:xfrm rot="16200000" flipH="1">
            <a:off x="3090931" y="2447997"/>
            <a:ext cx="461808" cy="747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4" idx="3"/>
            <a:endCxn id="3" idx="0"/>
          </p:cNvCxnSpPr>
          <p:nvPr/>
        </p:nvCxnSpPr>
        <p:spPr>
          <a:xfrm rot="5400000">
            <a:off x="1267993" y="335883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4" idx="5"/>
            <a:endCxn id="2" idx="0"/>
          </p:cNvCxnSpPr>
          <p:nvPr/>
        </p:nvCxnSpPr>
        <p:spPr>
          <a:xfrm rot="16200000" flipH="1">
            <a:off x="1930064" y="332311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7" idx="3"/>
            <a:endCxn id="6" idx="0"/>
          </p:cNvCxnSpPr>
          <p:nvPr/>
        </p:nvCxnSpPr>
        <p:spPr>
          <a:xfrm rot="5400000">
            <a:off x="3268257" y="3358831"/>
            <a:ext cx="480937" cy="373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7" idx="5"/>
            <a:endCxn id="5" idx="0"/>
          </p:cNvCxnSpPr>
          <p:nvPr/>
        </p:nvCxnSpPr>
        <p:spPr>
          <a:xfrm rot="16200000" flipH="1">
            <a:off x="3930328" y="3323112"/>
            <a:ext cx="480937" cy="4452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3" idx="3"/>
            <a:endCxn id="9" idx="0"/>
          </p:cNvCxnSpPr>
          <p:nvPr/>
        </p:nvCxnSpPr>
        <p:spPr>
          <a:xfrm rot="5400000">
            <a:off x="839365" y="428752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3" idx="5"/>
            <a:endCxn id="10" idx="0"/>
          </p:cNvCxnSpPr>
          <p:nvPr/>
        </p:nvCxnSpPr>
        <p:spPr>
          <a:xfrm rot="16200000" flipH="1">
            <a:off x="1251403" y="4287525"/>
            <a:ext cx="552375" cy="159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2" idx="3"/>
            <a:endCxn id="11" idx="0"/>
          </p:cNvCxnSpPr>
          <p:nvPr/>
        </p:nvCxnSpPr>
        <p:spPr>
          <a:xfrm rot="5400000">
            <a:off x="1946654" y="4323244"/>
            <a:ext cx="552375" cy="8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71538" y="128586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、插入一个元素</a:t>
            </a:r>
            <a:r>
              <a:rPr lang="en-US" altLang="zh-CN" sz="2000" dirty="0" smtClean="0"/>
              <a:t>z</a:t>
            </a:r>
            <a:endParaRPr lang="zh-CN" altLang="en-US" sz="2000" dirty="0"/>
          </a:p>
        </p:txBody>
      </p:sp>
      <p:cxnSp>
        <p:nvCxnSpPr>
          <p:cNvPr id="23" name="直接连接符 22"/>
          <p:cNvCxnSpPr>
            <a:stCxn id="2" idx="5"/>
            <a:endCxn id="31" idx="0"/>
          </p:cNvCxnSpPr>
          <p:nvPr/>
        </p:nvCxnSpPr>
        <p:spPr>
          <a:xfrm rot="16200000" flipH="1">
            <a:off x="2358692" y="4251806"/>
            <a:ext cx="552375" cy="230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643174" y="492919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x</a:t>
            </a:r>
            <a:endParaRPr lang="zh-CN" alt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2000232" y="492919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y</a:t>
            </a:r>
            <a:endParaRPr lang="zh-CN" alt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2285984" y="335756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z</a:t>
            </a:r>
            <a:endParaRPr lang="zh-CN" altLang="en-US" sz="2400" dirty="0"/>
          </a:p>
        </p:txBody>
      </p:sp>
      <p:sp>
        <p:nvSpPr>
          <p:cNvPr id="27" name="矩形 26"/>
          <p:cNvSpPr/>
          <p:nvPr/>
        </p:nvSpPr>
        <p:spPr>
          <a:xfrm>
            <a:off x="714348" y="64291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堆</a:t>
            </a:r>
            <a:endParaRPr lang="en-US" altLang="zh-CN" sz="2800" dirty="0" smtClean="0"/>
          </a:p>
        </p:txBody>
      </p:sp>
      <p:sp>
        <p:nvSpPr>
          <p:cNvPr id="31" name="椭圆 30"/>
          <p:cNvSpPr/>
          <p:nvPr/>
        </p:nvSpPr>
        <p:spPr>
          <a:xfrm>
            <a:off x="2571736" y="464344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357818" y="785794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显然，</a:t>
            </a:r>
            <a:r>
              <a:rPr lang="en-US" altLang="zh-CN" sz="2000" dirty="0" smtClean="0"/>
              <a:t>u&lt;w</a:t>
            </a:r>
            <a:endParaRPr lang="zh-CN" altLang="en-US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5357818" y="1530952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z&gt;=u</a:t>
            </a:r>
            <a:endParaRPr lang="zh-CN" alt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5357818" y="2257474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完美结束</a:t>
            </a:r>
            <a:endParaRPr lang="zh-CN" altLang="en-US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5357818" y="2928934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z&lt;u</a:t>
            </a:r>
            <a:endParaRPr lang="zh-CN" altLang="en-US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1785918" y="2500306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u</a:t>
            </a:r>
            <a:endParaRPr lang="zh-CN" altLang="en-US" sz="2400" dirty="0"/>
          </a:p>
        </p:txBody>
      </p:sp>
      <p:sp>
        <p:nvSpPr>
          <p:cNvPr id="40" name="TextBox 39"/>
          <p:cNvSpPr txBox="1"/>
          <p:nvPr/>
        </p:nvSpPr>
        <p:spPr>
          <a:xfrm>
            <a:off x="1071538" y="3324525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w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9" grpId="0"/>
      <p:bldP spid="4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430</TotalTime>
  <Words>2768</Words>
  <Application>Microsoft Office PowerPoint</Application>
  <PresentationFormat>全屏显示(4:3)</PresentationFormat>
  <Paragraphs>315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龙腾四海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45</cp:revision>
  <dcterms:created xsi:type="dcterms:W3CDTF">2011-07-09T12:24:41Z</dcterms:created>
  <dcterms:modified xsi:type="dcterms:W3CDTF">2011-07-20T06:15:57Z</dcterms:modified>
</cp:coreProperties>
</file>