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72" r:id="rId12"/>
    <p:sldId id="273" r:id="rId13"/>
    <p:sldId id="274" r:id="rId14"/>
    <p:sldId id="276" r:id="rId15"/>
    <p:sldId id="275" r:id="rId16"/>
    <p:sldId id="277" r:id="rId17"/>
    <p:sldId id="278" r:id="rId18"/>
    <p:sldId id="279" r:id="rId19"/>
    <p:sldId id="280" r:id="rId20"/>
    <p:sldId id="281" r:id="rId21"/>
    <p:sldId id="282" r:id="rId22"/>
    <p:sldId id="283" r:id="rId23"/>
    <p:sldId id="284" r:id="rId24"/>
    <p:sldId id="285" r:id="rId25"/>
    <p:sldId id="286" r:id="rId26"/>
    <p:sldId id="287" r:id="rId27"/>
    <p:sldId id="288" r:id="rId28"/>
    <p:sldId id="289" r:id="rId29"/>
    <p:sldId id="290" r:id="rId30"/>
    <p:sldId id="291" r:id="rId31"/>
    <p:sldId id="299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70" r:id="rId40"/>
    <p:sldId id="271" r:id="rId4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36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2F636-CE80-4992-9CCA-C98246361F8F}" type="datetimeFigureOut">
              <a:rPr lang="zh-CN" altLang="en-US" smtClean="0"/>
              <a:t>2011-07-22</a:t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ADE95C3-121A-48BF-A441-2AE97FE2AE7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2F636-CE80-4992-9CCA-C98246361F8F}" type="datetimeFigureOut">
              <a:rPr lang="zh-CN" altLang="en-US" smtClean="0"/>
              <a:t>2011-07-22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E95C3-121A-48BF-A441-2AE97FE2AE7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2F636-CE80-4992-9CCA-C98246361F8F}" type="datetimeFigureOut">
              <a:rPr lang="zh-CN" altLang="en-US" smtClean="0"/>
              <a:t>2011-07-22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E95C3-121A-48BF-A441-2AE97FE2AE7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2F636-CE80-4992-9CCA-C98246361F8F}" type="datetimeFigureOut">
              <a:rPr lang="zh-CN" altLang="en-US" smtClean="0"/>
              <a:t>2011-07-22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ADE95C3-121A-48BF-A441-2AE97FE2AE7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2F636-CE80-4992-9CCA-C98246361F8F}" type="datetimeFigureOut">
              <a:rPr lang="zh-CN" altLang="en-US" smtClean="0"/>
              <a:t>2011-07-22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E95C3-121A-48BF-A441-2AE97FE2AE7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2F636-CE80-4992-9CCA-C98246361F8F}" type="datetimeFigureOut">
              <a:rPr lang="zh-CN" altLang="en-US" smtClean="0"/>
              <a:t>2011-07-22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E95C3-121A-48BF-A441-2AE97FE2AE7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2F636-CE80-4992-9CCA-C98246361F8F}" type="datetimeFigureOut">
              <a:rPr lang="zh-CN" altLang="en-US" smtClean="0"/>
              <a:t>2011-07-22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ADE95C3-121A-48BF-A441-2AE97FE2AE7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2F636-CE80-4992-9CCA-C98246361F8F}" type="datetimeFigureOut">
              <a:rPr lang="zh-CN" altLang="en-US" smtClean="0"/>
              <a:t>2011-07-22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E95C3-121A-48BF-A441-2AE97FE2AE7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2F636-CE80-4992-9CCA-C98246361F8F}" type="datetimeFigureOut">
              <a:rPr lang="zh-CN" altLang="en-US" smtClean="0"/>
              <a:t>2011-07-22</a:t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E95C3-121A-48BF-A441-2AE97FE2AE7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2F636-CE80-4992-9CCA-C98246361F8F}" type="datetimeFigureOut">
              <a:rPr lang="zh-CN" altLang="en-US" smtClean="0"/>
              <a:t>2011-07-22</a:t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E95C3-121A-48BF-A441-2AE97FE2AE7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2F636-CE80-4992-9CCA-C98246361F8F}" type="datetimeFigureOut">
              <a:rPr lang="zh-CN" altLang="en-US" smtClean="0"/>
              <a:t>2011-07-22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E95C3-121A-48BF-A441-2AE97FE2AE7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6C2F636-CE80-4992-9CCA-C98246361F8F}" type="datetimeFigureOut">
              <a:rPr lang="zh-CN" altLang="en-US" smtClean="0"/>
              <a:t>2011-07-22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ADE95C3-121A-48BF-A441-2AE97FE2AE7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动态规划算法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 smtClean="0"/>
              <a:t>——</a:t>
            </a:r>
            <a:r>
              <a:rPr lang="zh-CN" altLang="en-US" dirty="0" smtClean="0"/>
              <a:t>例题讲解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山东省实验中学 宋凯强</a:t>
            </a:r>
            <a:endParaRPr lang="en-US" altLang="zh-CN" dirty="0" smtClean="0"/>
          </a:p>
          <a:p>
            <a:r>
              <a:rPr lang="en-US" altLang="zh-CN" dirty="0" smtClean="0"/>
              <a:t>Skywalker_Q</a:t>
            </a:r>
          </a:p>
        </p:txBody>
      </p:sp>
    </p:spTree>
    <p:extLst>
      <p:ext uri="{BB962C8B-B14F-4D97-AF65-F5344CB8AC3E}">
        <p14:creationId xmlns:p14="http://schemas.microsoft.com/office/powerpoint/2010/main" val="2027134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分析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4320" y="1298448"/>
            <a:ext cx="8595360" cy="4937760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r>
              <a:rPr lang="zh-CN" altLang="en-US" dirty="0"/>
              <a:t>令</a:t>
            </a:r>
            <a:r>
              <a:rPr lang="en-US" altLang="zh-CN" dirty="0"/>
              <a:t>G[i]</a:t>
            </a:r>
            <a:r>
              <a:rPr lang="zh-CN" altLang="en-US" dirty="0"/>
              <a:t>表示以</a:t>
            </a:r>
            <a:r>
              <a:rPr lang="en-US" altLang="zh-CN" dirty="0"/>
              <a:t>i</a:t>
            </a:r>
            <a:r>
              <a:rPr lang="zh-CN" altLang="en-US" dirty="0"/>
              <a:t>为结尾的长度为</a:t>
            </a:r>
            <a:r>
              <a:rPr lang="en-US" altLang="zh-CN" dirty="0"/>
              <a:t>F[i]</a:t>
            </a:r>
            <a:r>
              <a:rPr lang="zh-CN" altLang="en-US" dirty="0"/>
              <a:t>的上升子序列的个数，则有</a:t>
            </a:r>
            <a:r>
              <a:rPr lang="en-US" altLang="zh-CN" dirty="0"/>
              <a:t>:</a:t>
            </a:r>
          </a:p>
          <a:p>
            <a:r>
              <a:rPr lang="en-US" altLang="zh-CN" dirty="0"/>
              <a:t>G[i]=</a:t>
            </a:r>
            <a:r>
              <a:rPr lang="zh-CN" altLang="en-US" dirty="0"/>
              <a:t>∑</a:t>
            </a:r>
            <a:r>
              <a:rPr lang="en-US" altLang="zh-CN" dirty="0"/>
              <a:t>(G[j])  A[j]&lt;A[i],j&lt;</a:t>
            </a:r>
            <a:r>
              <a:rPr lang="en-US" altLang="zh-CN" dirty="0" err="1"/>
              <a:t>i,F</a:t>
            </a:r>
            <a:r>
              <a:rPr lang="en-US" altLang="zh-CN" dirty="0"/>
              <a:t>[j]+1=F[i] </a:t>
            </a:r>
            <a:r>
              <a:rPr lang="zh-CN" altLang="en-US" dirty="0"/>
              <a:t>特殊的当</a:t>
            </a:r>
            <a:r>
              <a:rPr lang="en-US" altLang="zh-CN" dirty="0"/>
              <a:t>F[i]=1</a:t>
            </a:r>
            <a:r>
              <a:rPr lang="zh-CN" altLang="en-US" dirty="0"/>
              <a:t>时</a:t>
            </a:r>
            <a:r>
              <a:rPr lang="en-US" altLang="zh-CN" dirty="0"/>
              <a:t>G[i]=1;</a:t>
            </a:r>
          </a:p>
          <a:p>
            <a:endParaRPr lang="en-US" altLang="zh-CN" dirty="0"/>
          </a:p>
          <a:p>
            <a:r>
              <a:rPr lang="zh-CN" altLang="en-US" dirty="0"/>
              <a:t>最后</a:t>
            </a:r>
            <a:r>
              <a:rPr lang="en-US" altLang="zh-CN" dirty="0" err="1"/>
              <a:t>Ans</a:t>
            </a:r>
            <a:r>
              <a:rPr lang="en-US" altLang="zh-CN" dirty="0"/>
              <a:t>=</a:t>
            </a:r>
            <a:r>
              <a:rPr lang="zh-CN" altLang="en-US" dirty="0"/>
              <a:t>∑</a:t>
            </a:r>
            <a:r>
              <a:rPr lang="en-US" altLang="zh-CN" dirty="0"/>
              <a:t>(G[i])  G[i]=LIS</a:t>
            </a:r>
          </a:p>
          <a:p>
            <a:endParaRPr lang="en-US" altLang="zh-CN" dirty="0" smtClean="0"/>
          </a:p>
          <a:p>
            <a:r>
              <a:rPr lang="zh-CN" altLang="en-US" dirty="0" smtClean="0"/>
              <a:t>但是我们考虑有两个相同的元素怎么办，其实我们只需要取最后一个就可以了！因为前面能够构成的上升序列，后面的那个也可以构成的！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6582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拓展</a:t>
            </a:r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求长度为</a:t>
            </a:r>
            <a:r>
              <a:rPr lang="en-US" altLang="zh-CN" dirty="0" smtClean="0"/>
              <a:t>M</a:t>
            </a:r>
            <a:r>
              <a:rPr lang="zh-CN" altLang="en-US" dirty="0" smtClean="0"/>
              <a:t>的上升子序列的个数？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6278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分析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 smtClean="0"/>
              <a:t>我们用</a:t>
            </a:r>
            <a:r>
              <a:rPr lang="en-US" altLang="zh-CN" dirty="0" smtClean="0"/>
              <a:t>F[</a:t>
            </a:r>
            <a:r>
              <a:rPr lang="en-US" altLang="zh-CN" dirty="0" err="1" smtClean="0"/>
              <a:t>I,j</a:t>
            </a:r>
            <a:r>
              <a:rPr lang="en-US" altLang="zh-CN" dirty="0" smtClean="0"/>
              <a:t>]</a:t>
            </a:r>
            <a:r>
              <a:rPr lang="zh-CN" altLang="en-US" dirty="0" smtClean="0"/>
              <a:t>表示以第</a:t>
            </a:r>
            <a:r>
              <a:rPr lang="en-US" altLang="zh-CN" dirty="0" smtClean="0"/>
              <a:t>i</a:t>
            </a:r>
            <a:r>
              <a:rPr lang="zh-CN" altLang="en-US" dirty="0" smtClean="0"/>
              <a:t>个数结尾，长度为</a:t>
            </a:r>
            <a:r>
              <a:rPr lang="en-US" altLang="zh-CN" dirty="0" smtClean="0"/>
              <a:t>j</a:t>
            </a:r>
            <a:r>
              <a:rPr lang="zh-CN" altLang="en-US" dirty="0" smtClean="0"/>
              <a:t>的上升子序列的个数。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F[</a:t>
            </a:r>
            <a:r>
              <a:rPr lang="en-US" altLang="zh-CN" dirty="0" err="1" smtClean="0"/>
              <a:t>I,j</a:t>
            </a:r>
            <a:r>
              <a:rPr lang="en-US" altLang="zh-CN" dirty="0" smtClean="0"/>
              <a:t>]=Σ(F[k,j-1])  ( (k&lt;i) and (a[k]&lt;a[i]) )</a:t>
            </a:r>
          </a:p>
          <a:p>
            <a:endParaRPr lang="en-US" altLang="zh-CN" dirty="0"/>
          </a:p>
          <a:p>
            <a:r>
              <a:rPr lang="zh-CN" altLang="en-US" dirty="0"/>
              <a:t>特殊</a:t>
            </a:r>
            <a:r>
              <a:rPr lang="zh-CN" altLang="en-US" dirty="0" smtClean="0"/>
              <a:t>的有</a:t>
            </a:r>
            <a:r>
              <a:rPr lang="en-US" altLang="zh-CN" dirty="0" smtClean="0"/>
              <a:t>F[I,1]=1;</a:t>
            </a:r>
          </a:p>
          <a:p>
            <a:endParaRPr lang="en-US" altLang="zh-CN" dirty="0"/>
          </a:p>
          <a:p>
            <a:r>
              <a:rPr lang="zh-CN" altLang="en-US" dirty="0" smtClean="0"/>
              <a:t>最终</a:t>
            </a:r>
            <a:r>
              <a:rPr lang="en-US" altLang="zh-CN" dirty="0" err="1" smtClean="0"/>
              <a:t>Ans</a:t>
            </a:r>
            <a:r>
              <a:rPr lang="en-US" altLang="zh-CN" dirty="0" smtClean="0"/>
              <a:t>=ΣF[</a:t>
            </a:r>
            <a:r>
              <a:rPr lang="en-US" altLang="zh-CN" dirty="0" err="1" smtClean="0"/>
              <a:t>I,m</a:t>
            </a:r>
            <a:r>
              <a:rPr lang="en-US" altLang="zh-CN" dirty="0" smtClean="0"/>
              <a:t>]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1149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花与花瓶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题目描述</a:t>
            </a:r>
            <a:endParaRPr lang="en-US" altLang="zh-CN" dirty="0" smtClean="0"/>
          </a:p>
          <a:p>
            <a:r>
              <a:rPr lang="zh-CN" altLang="en-US" dirty="0" smtClean="0"/>
              <a:t>有</a:t>
            </a:r>
            <a:r>
              <a:rPr lang="zh-CN" altLang="en-US" dirty="0"/>
              <a:t>ｎ束花从左至右依次插在ｍ个花瓶内（１</a:t>
            </a:r>
            <a:r>
              <a:rPr lang="en-US" altLang="zh-CN" dirty="0"/>
              <a:t>&lt;</a:t>
            </a:r>
            <a:r>
              <a:rPr lang="zh-CN" altLang="en-US" dirty="0"/>
              <a:t>＝ｎ</a:t>
            </a:r>
            <a:r>
              <a:rPr lang="en-US" altLang="zh-CN" dirty="0"/>
              <a:t>&lt;</a:t>
            </a:r>
            <a:r>
              <a:rPr lang="zh-CN" altLang="en-US" dirty="0"/>
              <a:t>＝ｍ</a:t>
            </a:r>
            <a:r>
              <a:rPr lang="en-US" altLang="zh-CN" dirty="0"/>
              <a:t>&lt;</a:t>
            </a:r>
            <a:r>
              <a:rPr lang="zh-CN" altLang="en-US" dirty="0"/>
              <a:t>＝</a:t>
            </a:r>
            <a:r>
              <a:rPr lang="en-US" altLang="zh-CN" dirty="0"/>
              <a:t>100</a:t>
            </a:r>
            <a:r>
              <a:rPr lang="zh-CN" altLang="en-US" dirty="0"/>
              <a:t>）。花与瓶分别用１到ｎ与１到ｍ的整数标识。花要按照花的标识数递增排列，不同的花插在不同的瓶子里产生不同的美学价值（－５０到５０之间）。求最大的美学价值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107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花与花瓶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输入：</a:t>
            </a:r>
          </a:p>
          <a:p>
            <a:r>
              <a:rPr lang="zh-CN" altLang="en-US" dirty="0"/>
              <a:t>第一行：ｎ，ｍ。第二行到第ｎ＋１行，每行ｍ个数，是一个ｎ</a:t>
            </a:r>
            <a:r>
              <a:rPr lang="en-US" altLang="zh-CN" dirty="0"/>
              <a:t>×</a:t>
            </a:r>
            <a:r>
              <a:rPr lang="zh-CN" altLang="en-US" dirty="0"/>
              <a:t>ｍ的矩阵，矩阵的第ｉ行第ｊ列的数表示标识为ｉ的花插在标识为ｊ的花瓶中产生的美学价值。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21841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花与花瓶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zh-CN" altLang="en-US" dirty="0"/>
              <a:t>输出：</a:t>
            </a:r>
          </a:p>
          <a:p>
            <a:r>
              <a:rPr lang="zh-CN" altLang="en-US" dirty="0"/>
              <a:t>一行：把ｎ束花插在ｍ个花瓶中，产生的最大美学价值。</a:t>
            </a:r>
          </a:p>
          <a:p>
            <a:r>
              <a:rPr lang="zh-CN" altLang="en-US" dirty="0"/>
              <a:t>样例：</a:t>
            </a:r>
          </a:p>
          <a:p>
            <a:r>
              <a:rPr lang="zh-CN" altLang="en-US" dirty="0"/>
              <a:t>输入：</a:t>
            </a:r>
          </a:p>
          <a:p>
            <a:r>
              <a:rPr lang="en-US" altLang="zh-CN" dirty="0"/>
              <a:t>3 5</a:t>
            </a:r>
          </a:p>
          <a:p>
            <a:r>
              <a:rPr lang="en-US" altLang="zh-CN" dirty="0"/>
              <a:t>7 23 -5 -24 16</a:t>
            </a:r>
          </a:p>
          <a:p>
            <a:r>
              <a:rPr lang="en-US" altLang="zh-CN" dirty="0"/>
              <a:t>5 21 -4 10 23</a:t>
            </a:r>
          </a:p>
          <a:p>
            <a:r>
              <a:rPr lang="en-US" altLang="zh-CN" dirty="0"/>
              <a:t>-21 5 -4 -20 20</a:t>
            </a:r>
          </a:p>
          <a:p>
            <a:r>
              <a:rPr lang="zh-CN" altLang="en-US" dirty="0"/>
              <a:t>输出：</a:t>
            </a:r>
          </a:p>
          <a:p>
            <a:r>
              <a:rPr lang="en-US" altLang="zh-CN" dirty="0"/>
              <a:t>53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93335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分析：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zh-CN" altLang="en-US" b="1" dirty="0"/>
              <a:t>方法一：</a:t>
            </a:r>
            <a:endParaRPr lang="zh-CN" altLang="en-US" dirty="0"/>
          </a:p>
          <a:p>
            <a:r>
              <a:rPr lang="en-US" altLang="zh-CN" b="1" dirty="0" err="1"/>
              <a:t>a,f:array</a:t>
            </a:r>
            <a:r>
              <a:rPr lang="en-US" altLang="zh-CN" b="1" dirty="0"/>
              <a:t>[0..maxn,0..maxm]of integer;</a:t>
            </a:r>
            <a:endParaRPr lang="en-US" altLang="zh-CN" dirty="0"/>
          </a:p>
          <a:p>
            <a:r>
              <a:rPr lang="en-US" altLang="zh-CN" b="1" dirty="0"/>
              <a:t>a[</a:t>
            </a:r>
            <a:r>
              <a:rPr lang="en-US" altLang="zh-CN" b="1" dirty="0" err="1"/>
              <a:t>i,j</a:t>
            </a:r>
            <a:r>
              <a:rPr lang="en-US" altLang="zh-CN" b="1" dirty="0"/>
              <a:t>]</a:t>
            </a:r>
            <a:r>
              <a:rPr lang="zh-CN" altLang="en-US" b="1" dirty="0"/>
              <a:t>表示第</a:t>
            </a:r>
            <a:r>
              <a:rPr lang="en-US" altLang="zh-CN" b="1" dirty="0"/>
              <a:t>i</a:t>
            </a:r>
            <a:r>
              <a:rPr lang="zh-CN" altLang="en-US" b="1" dirty="0"/>
              <a:t>束花插到第</a:t>
            </a:r>
            <a:r>
              <a:rPr lang="en-US" altLang="zh-CN" b="1" dirty="0"/>
              <a:t>j</a:t>
            </a:r>
            <a:r>
              <a:rPr lang="zh-CN" altLang="en-US" b="1" dirty="0"/>
              <a:t>个花瓶中的价值；</a:t>
            </a:r>
            <a:endParaRPr lang="zh-CN" altLang="en-US" dirty="0"/>
          </a:p>
          <a:p>
            <a:r>
              <a:rPr lang="zh-CN" altLang="en-US" b="1" dirty="0"/>
              <a:t> </a:t>
            </a:r>
            <a:r>
              <a:rPr lang="en-US" altLang="zh-CN" b="1" dirty="0"/>
              <a:t>f[</a:t>
            </a:r>
            <a:r>
              <a:rPr lang="en-US" altLang="zh-CN" b="1" dirty="0" err="1"/>
              <a:t>i,j</a:t>
            </a:r>
            <a:r>
              <a:rPr lang="en-US" altLang="zh-CN" b="1" dirty="0"/>
              <a:t>]</a:t>
            </a:r>
            <a:r>
              <a:rPr lang="zh-CN" altLang="en-US" b="1" dirty="0"/>
              <a:t>表示第</a:t>
            </a:r>
            <a:r>
              <a:rPr lang="en-US" altLang="zh-CN" b="1" dirty="0"/>
              <a:t>i</a:t>
            </a:r>
            <a:r>
              <a:rPr lang="zh-CN" altLang="en-US" b="1" dirty="0"/>
              <a:t>束花插到第</a:t>
            </a:r>
            <a:r>
              <a:rPr lang="en-US" altLang="zh-CN" b="1" dirty="0"/>
              <a:t>j</a:t>
            </a:r>
            <a:r>
              <a:rPr lang="zh-CN" altLang="en-US" b="1" dirty="0"/>
              <a:t>个花瓶后，也就是说：第</a:t>
            </a:r>
            <a:r>
              <a:rPr lang="en-US" altLang="zh-CN" b="1" dirty="0"/>
              <a:t>i</a:t>
            </a:r>
            <a:r>
              <a:rPr lang="zh-CN" altLang="en-US" b="1" dirty="0"/>
              <a:t>束花插在第ｊ个花瓶，前</a:t>
            </a:r>
            <a:r>
              <a:rPr lang="en-US" altLang="zh-CN" b="1" dirty="0"/>
              <a:t>i-1</a:t>
            </a:r>
            <a:r>
              <a:rPr lang="zh-CN" altLang="en-US" b="1" dirty="0"/>
              <a:t>束花插在前ｊ</a:t>
            </a:r>
            <a:r>
              <a:rPr lang="en-US" altLang="zh-CN" b="1" dirty="0"/>
              <a:t>-</a:t>
            </a:r>
            <a:r>
              <a:rPr lang="zh-CN" altLang="en-US" b="1" dirty="0"/>
              <a:t>１个花瓶内所获得的价值和的最大值。</a:t>
            </a:r>
            <a:endParaRPr lang="zh-CN" altLang="en-US" dirty="0"/>
          </a:p>
          <a:p>
            <a:r>
              <a:rPr lang="zh-CN" altLang="en-US" b="1" dirty="0"/>
              <a:t>动态转移方程：</a:t>
            </a:r>
            <a:endParaRPr lang="zh-CN" altLang="en-US" dirty="0"/>
          </a:p>
          <a:p>
            <a:r>
              <a:rPr lang="zh-CN" altLang="en-US" b="1" dirty="0"/>
              <a:t>  </a:t>
            </a:r>
            <a:r>
              <a:rPr lang="en-US" altLang="zh-CN" b="1" dirty="0"/>
              <a:t>f[</a:t>
            </a:r>
            <a:r>
              <a:rPr lang="en-US" altLang="zh-CN" b="1" dirty="0" err="1"/>
              <a:t>i,j</a:t>
            </a:r>
            <a:r>
              <a:rPr lang="en-US" altLang="zh-CN" b="1" dirty="0"/>
              <a:t>]</a:t>
            </a:r>
            <a:r>
              <a:rPr lang="zh-CN" altLang="en-US" b="1" dirty="0"/>
              <a:t>＝</a:t>
            </a:r>
            <a:r>
              <a:rPr lang="en-US" altLang="zh-CN" b="1" dirty="0"/>
              <a:t>max{f[i-1,k] }+ a[</a:t>
            </a:r>
            <a:r>
              <a:rPr lang="en-US" altLang="zh-CN" b="1" dirty="0" err="1"/>
              <a:t>i,j</a:t>
            </a:r>
            <a:r>
              <a:rPr lang="en-US" altLang="zh-CN" b="1" dirty="0"/>
              <a:t>]</a:t>
            </a:r>
            <a:endParaRPr lang="en-US" altLang="zh-CN" dirty="0"/>
          </a:p>
          <a:p>
            <a:r>
              <a:rPr lang="en-US" altLang="zh-CN" b="1" dirty="0"/>
              <a:t>                 (1&lt;=k&lt;=j-1)      </a:t>
            </a:r>
            <a:r>
              <a:rPr lang="zh-CN" altLang="en-US" b="1" dirty="0"/>
              <a:t>枚举第</a:t>
            </a:r>
            <a:r>
              <a:rPr lang="en-US" altLang="zh-CN" b="1" dirty="0"/>
              <a:t>i-1</a:t>
            </a:r>
            <a:r>
              <a:rPr lang="zh-CN" altLang="en-US" b="1" dirty="0"/>
              <a:t>束花所在的花瓶</a:t>
            </a:r>
            <a:r>
              <a:rPr lang="en-US" altLang="zh-CN" b="1" dirty="0"/>
              <a:t>k</a:t>
            </a:r>
            <a:endParaRPr lang="en-US" altLang="zh-CN" dirty="0"/>
          </a:p>
          <a:p>
            <a:r>
              <a:rPr lang="zh-CN" altLang="en-US" b="1" dirty="0"/>
              <a:t>初始化：</a:t>
            </a:r>
            <a:r>
              <a:rPr lang="en-US" altLang="zh-CN" b="1" dirty="0"/>
              <a:t>f[0,0]=0; f[i,0]=-5001 (1&lt;=i&lt;=n) </a:t>
            </a:r>
            <a:r>
              <a:rPr lang="zh-CN" altLang="en-US" b="1" dirty="0"/>
              <a:t>？</a:t>
            </a:r>
            <a:endParaRPr lang="en-US" altLang="zh-CN" dirty="0"/>
          </a:p>
          <a:p>
            <a:r>
              <a:rPr lang="zh-CN" altLang="en-US" b="1" dirty="0"/>
              <a:t>目标：</a:t>
            </a:r>
            <a:r>
              <a:rPr lang="en-US" altLang="zh-CN" b="1" dirty="0"/>
              <a:t>max{f[</a:t>
            </a:r>
            <a:r>
              <a:rPr lang="en-US" altLang="zh-CN" b="1" dirty="0" err="1"/>
              <a:t>n,i</a:t>
            </a:r>
            <a:r>
              <a:rPr lang="en-US" altLang="zh-CN" b="1" dirty="0"/>
              <a:t>]}    (1&lt;=i&lt;=m</a:t>
            </a:r>
            <a:r>
              <a:rPr lang="en-US" altLang="zh-CN" b="1" dirty="0" smtClean="0"/>
              <a:t>)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267859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代码</a:t>
            </a:r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altLang="zh-CN" b="1" dirty="0" err="1"/>
              <a:t>readln</a:t>
            </a:r>
            <a:r>
              <a:rPr lang="en-US" altLang="zh-CN" b="1" dirty="0"/>
              <a:t>(</a:t>
            </a:r>
            <a:r>
              <a:rPr lang="en-US" altLang="zh-CN" b="1" dirty="0" err="1"/>
              <a:t>n,m</a:t>
            </a:r>
            <a:r>
              <a:rPr lang="en-US" altLang="zh-CN" b="1" dirty="0"/>
              <a:t>);{{n</a:t>
            </a:r>
            <a:r>
              <a:rPr lang="zh-CN" altLang="en-US" b="1" dirty="0"/>
              <a:t>表示花的个数， </a:t>
            </a:r>
            <a:r>
              <a:rPr lang="en-US" altLang="zh-CN" b="1" dirty="0"/>
              <a:t>m</a:t>
            </a:r>
            <a:r>
              <a:rPr lang="zh-CN" altLang="en-US" b="1" dirty="0"/>
              <a:t>表示花瓶的个数</a:t>
            </a:r>
            <a:r>
              <a:rPr lang="en-US" altLang="zh-CN" b="1" dirty="0"/>
              <a:t>}}</a:t>
            </a:r>
            <a:endParaRPr lang="zh-CN" altLang="en-US" dirty="0"/>
          </a:p>
          <a:p>
            <a:r>
              <a:rPr lang="zh-CN" altLang="en-US" b="1" dirty="0"/>
              <a:t>  </a:t>
            </a:r>
            <a:r>
              <a:rPr lang="en-US" altLang="zh-CN" b="1" dirty="0"/>
              <a:t>for i:=1 to n do</a:t>
            </a:r>
            <a:endParaRPr lang="en-US" altLang="zh-CN" dirty="0"/>
          </a:p>
          <a:p>
            <a:r>
              <a:rPr lang="en-US" altLang="zh-CN" b="1" dirty="0"/>
              <a:t>    for j:=1 to m do</a:t>
            </a:r>
            <a:endParaRPr lang="en-US" altLang="zh-CN" dirty="0"/>
          </a:p>
          <a:p>
            <a:r>
              <a:rPr lang="en-US" altLang="zh-CN" b="1" dirty="0"/>
              <a:t>      read(a[</a:t>
            </a:r>
            <a:r>
              <a:rPr lang="en-US" altLang="zh-CN" b="1" dirty="0" err="1"/>
              <a:t>i,j</a:t>
            </a:r>
            <a:r>
              <a:rPr lang="en-US" altLang="zh-CN" b="1" dirty="0"/>
              <a:t>]);</a:t>
            </a:r>
            <a:endParaRPr lang="en-US" altLang="zh-CN" dirty="0"/>
          </a:p>
          <a:p>
            <a:r>
              <a:rPr lang="en-US" altLang="zh-CN" b="1" dirty="0"/>
              <a:t>  </a:t>
            </a:r>
            <a:r>
              <a:rPr lang="en-US" altLang="zh-CN" b="1" dirty="0" err="1"/>
              <a:t>fillchar</a:t>
            </a:r>
            <a:r>
              <a:rPr lang="en-US" altLang="zh-CN" b="1" dirty="0"/>
              <a:t>(</a:t>
            </a:r>
            <a:r>
              <a:rPr lang="en-US" altLang="zh-CN" b="1" dirty="0" err="1"/>
              <a:t>f,sizeof</a:t>
            </a:r>
            <a:r>
              <a:rPr lang="en-US" altLang="zh-CN" b="1" dirty="0"/>
              <a:t>(f),0);</a:t>
            </a:r>
            <a:endParaRPr lang="en-US" altLang="zh-CN" dirty="0"/>
          </a:p>
          <a:p>
            <a:r>
              <a:rPr lang="en-US" altLang="zh-CN" b="1" dirty="0"/>
              <a:t>  for i:=1 to n do f[i,0]:=-5001;</a:t>
            </a:r>
            <a:endParaRPr lang="en-US" altLang="zh-CN" dirty="0"/>
          </a:p>
          <a:p>
            <a:r>
              <a:rPr lang="en-US" altLang="zh-CN" b="1" dirty="0"/>
              <a:t>                           {</a:t>
            </a:r>
            <a:r>
              <a:rPr lang="zh-CN" altLang="en-US" b="1" dirty="0"/>
              <a:t>第</a:t>
            </a:r>
            <a:r>
              <a:rPr lang="en-US" altLang="zh-CN" b="1" dirty="0"/>
              <a:t>0</a:t>
            </a:r>
            <a:r>
              <a:rPr lang="zh-CN" altLang="en-US" b="1" dirty="0"/>
              <a:t>列不能插花</a:t>
            </a:r>
            <a:r>
              <a:rPr lang="en-US" altLang="zh-CN" b="1" dirty="0"/>
              <a:t>}</a:t>
            </a:r>
            <a:endParaRPr lang="zh-CN" altLang="en-US" dirty="0"/>
          </a:p>
          <a:p>
            <a:r>
              <a:rPr lang="zh-CN" altLang="en-US" b="1" dirty="0"/>
              <a:t>  </a:t>
            </a:r>
            <a:r>
              <a:rPr lang="en-US" altLang="zh-CN" b="1" dirty="0"/>
              <a:t>for i:=1 to n do {</a:t>
            </a:r>
            <a:r>
              <a:rPr lang="zh-CN" altLang="en-US" b="1" dirty="0"/>
              <a:t>枚举每一行</a:t>
            </a:r>
            <a:r>
              <a:rPr lang="en-US" altLang="zh-CN" b="1" dirty="0"/>
              <a:t>:</a:t>
            </a:r>
            <a:r>
              <a:rPr lang="zh-CN" altLang="en-US" b="1" dirty="0"/>
              <a:t>花的数量</a:t>
            </a:r>
            <a:r>
              <a:rPr lang="en-US" altLang="zh-CN" b="1" dirty="0"/>
              <a:t>}</a:t>
            </a:r>
            <a:endParaRPr lang="zh-CN" altLang="en-US" dirty="0"/>
          </a:p>
          <a:p>
            <a:r>
              <a:rPr lang="zh-CN" altLang="en-US" b="1" dirty="0"/>
              <a:t>    </a:t>
            </a:r>
            <a:r>
              <a:rPr lang="en-US" altLang="zh-CN" b="1" dirty="0"/>
              <a:t>for j:=1 to m do {</a:t>
            </a:r>
            <a:r>
              <a:rPr lang="zh-CN" altLang="en-US" b="1" dirty="0"/>
              <a:t>枚举每一列：瓶子的数量</a:t>
            </a:r>
            <a:r>
              <a:rPr lang="en-US" altLang="zh-CN" b="1" dirty="0"/>
              <a:t>}</a:t>
            </a:r>
            <a:endParaRPr lang="zh-CN" altLang="en-US" dirty="0"/>
          </a:p>
          <a:p>
            <a:r>
              <a:rPr lang="zh-CN" altLang="en-US" b="1" dirty="0"/>
              <a:t>      </a:t>
            </a:r>
            <a:r>
              <a:rPr lang="en-US" altLang="zh-CN" b="1" dirty="0"/>
              <a:t>begin</a:t>
            </a:r>
            <a:endParaRPr lang="en-US" altLang="zh-CN" dirty="0"/>
          </a:p>
          <a:p>
            <a:r>
              <a:rPr lang="en-US" altLang="zh-CN" b="1" dirty="0"/>
              <a:t>        f[</a:t>
            </a:r>
            <a:r>
              <a:rPr lang="en-US" altLang="zh-CN" b="1" dirty="0" err="1"/>
              <a:t>i,j</a:t>
            </a:r>
            <a:r>
              <a:rPr lang="en-US" altLang="zh-CN" b="1" dirty="0"/>
              <a:t>]:=-5001;</a:t>
            </a:r>
            <a:endParaRPr lang="en-US" altLang="zh-CN" dirty="0"/>
          </a:p>
          <a:p>
            <a:r>
              <a:rPr lang="en-US" altLang="zh-CN" b="1" dirty="0"/>
              <a:t>        for k:=1 to j-1 do{</a:t>
            </a:r>
            <a:r>
              <a:rPr lang="zh-CN" altLang="en-US" b="1" dirty="0"/>
              <a:t>枚举每一个决策</a:t>
            </a:r>
            <a:r>
              <a:rPr lang="en-US" altLang="zh-CN" b="1" dirty="0"/>
              <a:t>:</a:t>
            </a:r>
            <a:r>
              <a:rPr lang="zh-CN" altLang="en-US" b="1" dirty="0"/>
              <a:t>第</a:t>
            </a:r>
            <a:r>
              <a:rPr lang="en-US" altLang="zh-CN" b="1" dirty="0"/>
              <a:t>i-1</a:t>
            </a:r>
            <a:r>
              <a:rPr lang="zh-CN" altLang="en-US" b="1" dirty="0"/>
              <a:t>束花所在的花瓶</a:t>
            </a:r>
            <a:r>
              <a:rPr lang="en-US" altLang="zh-CN" b="1" dirty="0"/>
              <a:t>k}</a:t>
            </a:r>
            <a:endParaRPr lang="en-US" altLang="zh-CN" dirty="0"/>
          </a:p>
          <a:p>
            <a:r>
              <a:rPr lang="en-US" altLang="zh-CN" b="1" dirty="0"/>
              <a:t>            if f[</a:t>
            </a:r>
            <a:r>
              <a:rPr lang="en-US" altLang="zh-CN" b="1" dirty="0" err="1"/>
              <a:t>i,j</a:t>
            </a:r>
            <a:r>
              <a:rPr lang="en-US" altLang="zh-CN" b="1" dirty="0"/>
              <a:t>]&lt;f[i-1,k] then f[</a:t>
            </a:r>
            <a:r>
              <a:rPr lang="en-US" altLang="zh-CN" b="1" dirty="0" err="1"/>
              <a:t>i,j</a:t>
            </a:r>
            <a:r>
              <a:rPr lang="en-US" altLang="zh-CN" b="1" dirty="0"/>
              <a:t>]:=f[i-1,k];</a:t>
            </a:r>
            <a:endParaRPr lang="en-US" altLang="zh-CN" dirty="0"/>
          </a:p>
          <a:p>
            <a:r>
              <a:rPr lang="en-US" altLang="zh-CN" b="1" dirty="0"/>
              <a:t>        f[</a:t>
            </a:r>
            <a:r>
              <a:rPr lang="en-US" altLang="zh-CN" b="1" dirty="0" err="1"/>
              <a:t>i,j</a:t>
            </a:r>
            <a:r>
              <a:rPr lang="en-US" altLang="zh-CN" b="1" dirty="0"/>
              <a:t>]:=f[</a:t>
            </a:r>
            <a:r>
              <a:rPr lang="en-US" altLang="zh-CN" b="1" dirty="0" err="1"/>
              <a:t>i,j</a:t>
            </a:r>
            <a:r>
              <a:rPr lang="en-US" altLang="zh-CN" b="1" dirty="0"/>
              <a:t>]+a[</a:t>
            </a:r>
            <a:r>
              <a:rPr lang="en-US" altLang="zh-CN" b="1" dirty="0" err="1"/>
              <a:t>i,j</a:t>
            </a:r>
            <a:r>
              <a:rPr lang="en-US" altLang="zh-CN" b="1" dirty="0"/>
              <a:t>];</a:t>
            </a:r>
            <a:endParaRPr lang="en-US" altLang="zh-CN" dirty="0"/>
          </a:p>
          <a:p>
            <a:r>
              <a:rPr lang="en-US" altLang="zh-CN" b="1" dirty="0"/>
              <a:t>      end;</a:t>
            </a:r>
            <a:endParaRPr lang="en-US" altLang="zh-CN" dirty="0"/>
          </a:p>
          <a:p>
            <a:r>
              <a:rPr lang="en-US" altLang="zh-CN" b="1" dirty="0"/>
              <a:t>  k:=-5001;</a:t>
            </a:r>
            <a:endParaRPr lang="en-US" altLang="zh-CN" dirty="0"/>
          </a:p>
          <a:p>
            <a:r>
              <a:rPr lang="en-US" altLang="zh-CN" b="1" dirty="0"/>
              <a:t>  for i:=1 to m do if k&lt;f[</a:t>
            </a:r>
            <a:r>
              <a:rPr lang="en-US" altLang="zh-CN" b="1" dirty="0" err="1"/>
              <a:t>n,i</a:t>
            </a:r>
            <a:r>
              <a:rPr lang="en-US" altLang="zh-CN" b="1" dirty="0"/>
              <a:t>] then k:=f[n,i];</a:t>
            </a:r>
            <a:endParaRPr lang="en-US" altLang="zh-CN" dirty="0"/>
          </a:p>
          <a:p>
            <a:r>
              <a:rPr lang="en-US" altLang="zh-CN" b="1" dirty="0"/>
              <a:t>                     {</a:t>
            </a:r>
            <a:r>
              <a:rPr lang="zh-CN" altLang="en-US" b="1" dirty="0"/>
              <a:t>寻找最后一束花插完后的价值和的最大值</a:t>
            </a:r>
            <a:r>
              <a:rPr lang="en-US" altLang="zh-CN" b="1" dirty="0"/>
              <a:t>}</a:t>
            </a:r>
            <a:endParaRPr lang="zh-CN" altLang="en-US" dirty="0"/>
          </a:p>
          <a:p>
            <a:r>
              <a:rPr lang="zh-CN" altLang="en-US" b="1" dirty="0"/>
              <a:t>  </a:t>
            </a:r>
            <a:r>
              <a:rPr lang="en-US" altLang="zh-CN" b="1" dirty="0" err="1"/>
              <a:t>writeln</a:t>
            </a:r>
            <a:r>
              <a:rPr lang="en-US" altLang="zh-CN" b="1" dirty="0"/>
              <a:t>(k);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51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分析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/>
              <a:t>优化：减少状态和决策的枚举范围： </a:t>
            </a:r>
            <a:r>
              <a:rPr lang="en-US" altLang="zh-CN" b="1" dirty="0"/>
              <a:t>(flower22.txt)</a:t>
            </a:r>
            <a:endParaRPr lang="zh-CN" altLang="en-US" dirty="0"/>
          </a:p>
          <a:p>
            <a:r>
              <a:rPr lang="zh-CN" altLang="en-US" b="1" dirty="0"/>
              <a:t>    由于每一束花都必须放入一个花瓶中，并且放入的顺序要按照花的编号，所以第</a:t>
            </a:r>
            <a:r>
              <a:rPr lang="en-US" altLang="zh-CN" b="1" dirty="0"/>
              <a:t>i</a:t>
            </a:r>
            <a:r>
              <a:rPr lang="zh-CN" altLang="en-US" b="1" dirty="0"/>
              <a:t>束花只能放入花瓶</a:t>
            </a:r>
            <a:r>
              <a:rPr lang="en-US" altLang="zh-CN" b="1" dirty="0"/>
              <a:t>[</a:t>
            </a:r>
            <a:r>
              <a:rPr lang="en-US" altLang="zh-CN" b="1" dirty="0" err="1"/>
              <a:t>i,i+m-n</a:t>
            </a:r>
            <a:r>
              <a:rPr lang="en-US" altLang="zh-CN" b="1" dirty="0"/>
              <a:t>]</a:t>
            </a:r>
            <a:r>
              <a:rPr lang="zh-CN" altLang="en-US" b="1" dirty="0"/>
              <a:t>这一区间内</a:t>
            </a:r>
            <a:r>
              <a:rPr lang="en-US" altLang="zh-CN" b="1" dirty="0"/>
              <a:t>.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0781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代码</a:t>
            </a:r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CN" b="1" dirty="0"/>
              <a:t>for i:=1 to n do {</a:t>
            </a:r>
            <a:r>
              <a:rPr lang="zh-CN" altLang="en-US" b="1" dirty="0"/>
              <a:t>枚举每一行</a:t>
            </a:r>
            <a:r>
              <a:rPr lang="en-US" altLang="zh-CN" b="1" dirty="0"/>
              <a:t>:</a:t>
            </a:r>
            <a:r>
              <a:rPr lang="zh-CN" altLang="en-US" b="1" dirty="0"/>
              <a:t>花的数量</a:t>
            </a:r>
            <a:r>
              <a:rPr lang="en-US" altLang="zh-CN" b="1" dirty="0"/>
              <a:t>}</a:t>
            </a:r>
            <a:endParaRPr lang="zh-CN" altLang="en-US" dirty="0"/>
          </a:p>
          <a:p>
            <a:r>
              <a:rPr lang="zh-CN" altLang="en-US" b="1" dirty="0"/>
              <a:t>    </a:t>
            </a:r>
            <a:r>
              <a:rPr lang="en-US" altLang="zh-CN" b="1" dirty="0"/>
              <a:t>for j:=i to </a:t>
            </a:r>
            <a:r>
              <a:rPr lang="en-US" altLang="zh-CN" b="1" dirty="0" err="1"/>
              <a:t>m-n+i</a:t>
            </a:r>
            <a:r>
              <a:rPr lang="en-US" altLang="zh-CN" b="1" dirty="0"/>
              <a:t> do {</a:t>
            </a:r>
            <a:r>
              <a:rPr lang="zh-CN" altLang="en-US" b="1" dirty="0"/>
              <a:t>枚举每一列：第</a:t>
            </a:r>
            <a:r>
              <a:rPr lang="en-US" altLang="zh-CN" b="1" dirty="0"/>
              <a:t>i</a:t>
            </a:r>
            <a:r>
              <a:rPr lang="zh-CN" altLang="en-US" b="1" dirty="0"/>
              <a:t>束花所能插的瓶子</a:t>
            </a:r>
            <a:r>
              <a:rPr lang="en-US" altLang="zh-CN" b="1" dirty="0"/>
              <a:t>j}</a:t>
            </a:r>
            <a:endParaRPr lang="en-US" altLang="zh-CN" dirty="0"/>
          </a:p>
          <a:p>
            <a:r>
              <a:rPr lang="en-US" altLang="zh-CN" b="1" dirty="0"/>
              <a:t>      begin</a:t>
            </a:r>
            <a:endParaRPr lang="en-US" altLang="zh-CN" dirty="0"/>
          </a:p>
          <a:p>
            <a:r>
              <a:rPr lang="en-US" altLang="zh-CN" b="1" dirty="0"/>
              <a:t>        f[</a:t>
            </a:r>
            <a:r>
              <a:rPr lang="en-US" altLang="zh-CN" b="1" dirty="0" err="1"/>
              <a:t>i,j</a:t>
            </a:r>
            <a:r>
              <a:rPr lang="en-US" altLang="zh-CN" b="1" dirty="0"/>
              <a:t>]:=-5001;</a:t>
            </a:r>
            <a:endParaRPr lang="en-US" altLang="zh-CN" dirty="0"/>
          </a:p>
          <a:p>
            <a:r>
              <a:rPr lang="en-US" altLang="zh-CN" b="1" dirty="0"/>
              <a:t>        for k:=i-1 to j-1 do</a:t>
            </a:r>
            <a:endParaRPr lang="en-US" altLang="zh-CN" dirty="0"/>
          </a:p>
          <a:p>
            <a:r>
              <a:rPr lang="en-US" altLang="zh-CN" b="1" dirty="0"/>
              <a:t>          {</a:t>
            </a:r>
            <a:r>
              <a:rPr lang="zh-CN" altLang="en-US" b="1" dirty="0"/>
              <a:t>枚举每一个决策</a:t>
            </a:r>
            <a:r>
              <a:rPr lang="en-US" altLang="zh-CN" b="1" dirty="0"/>
              <a:t>:</a:t>
            </a:r>
            <a:r>
              <a:rPr lang="zh-CN" altLang="en-US" b="1" dirty="0"/>
              <a:t>第</a:t>
            </a:r>
            <a:r>
              <a:rPr lang="en-US" altLang="zh-CN" b="1" dirty="0"/>
              <a:t>i-1</a:t>
            </a:r>
            <a:r>
              <a:rPr lang="zh-CN" altLang="en-US" b="1" dirty="0"/>
              <a:t>束花所在的花瓶</a:t>
            </a:r>
            <a:r>
              <a:rPr lang="en-US" altLang="zh-CN" b="1" dirty="0"/>
              <a:t>k:[i-1,j-1]}</a:t>
            </a:r>
            <a:endParaRPr lang="en-US" altLang="zh-CN" dirty="0"/>
          </a:p>
          <a:p>
            <a:r>
              <a:rPr lang="en-US" altLang="zh-CN" b="1" dirty="0"/>
              <a:t>            if f[</a:t>
            </a:r>
            <a:r>
              <a:rPr lang="en-US" altLang="zh-CN" b="1" dirty="0" err="1"/>
              <a:t>i,j</a:t>
            </a:r>
            <a:r>
              <a:rPr lang="en-US" altLang="zh-CN" b="1" dirty="0"/>
              <a:t>]&lt;f[i-1,k] then f[</a:t>
            </a:r>
            <a:r>
              <a:rPr lang="en-US" altLang="zh-CN" b="1" dirty="0" err="1"/>
              <a:t>i,j</a:t>
            </a:r>
            <a:r>
              <a:rPr lang="en-US" altLang="zh-CN" b="1" dirty="0"/>
              <a:t>]:=f[i-1,k];</a:t>
            </a:r>
            <a:endParaRPr lang="en-US" altLang="zh-CN" dirty="0"/>
          </a:p>
          <a:p>
            <a:r>
              <a:rPr lang="en-US" altLang="zh-CN" b="1" dirty="0"/>
              <a:t>        f[</a:t>
            </a:r>
            <a:r>
              <a:rPr lang="en-US" altLang="zh-CN" b="1" dirty="0" err="1"/>
              <a:t>i,j</a:t>
            </a:r>
            <a:r>
              <a:rPr lang="en-US" altLang="zh-CN" b="1" dirty="0"/>
              <a:t>]:=f[</a:t>
            </a:r>
            <a:r>
              <a:rPr lang="en-US" altLang="zh-CN" b="1" dirty="0" err="1"/>
              <a:t>i,j</a:t>
            </a:r>
            <a:r>
              <a:rPr lang="en-US" altLang="zh-CN" b="1" dirty="0"/>
              <a:t>]+a[</a:t>
            </a:r>
            <a:r>
              <a:rPr lang="en-US" altLang="zh-CN" b="1" dirty="0" err="1"/>
              <a:t>i,j</a:t>
            </a:r>
            <a:r>
              <a:rPr lang="en-US" altLang="zh-CN" b="1" dirty="0"/>
              <a:t>];</a:t>
            </a:r>
            <a:endParaRPr lang="en-US" altLang="zh-CN" dirty="0"/>
          </a:p>
          <a:p>
            <a:r>
              <a:rPr lang="en-US" altLang="zh-CN" b="1" dirty="0"/>
              <a:t>      end;</a:t>
            </a:r>
            <a:endParaRPr lang="en-US" altLang="zh-CN" dirty="0"/>
          </a:p>
          <a:p>
            <a:r>
              <a:rPr lang="zh-CN" altLang="en-US" b="1" dirty="0"/>
              <a:t>时间复杂度：</a:t>
            </a:r>
            <a:r>
              <a:rPr lang="en-US" altLang="zh-CN" b="1" dirty="0"/>
              <a:t>O(n*(m-n)*(m-n</a:t>
            </a:r>
            <a:r>
              <a:rPr lang="en-US" altLang="zh-CN" b="1" dirty="0" smtClean="0"/>
              <a:t>))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966415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讲解内容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4320" y="1298448"/>
            <a:ext cx="8595360" cy="493776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zh-CN" altLang="en-US" dirty="0" smtClean="0"/>
              <a:t>经典试题和优化</a:t>
            </a:r>
            <a:endParaRPr lang="en-US" altLang="zh-CN" dirty="0"/>
          </a:p>
          <a:p>
            <a:pPr lvl="1"/>
            <a:r>
              <a:rPr lang="zh-CN" altLang="en-US" dirty="0" smtClean="0"/>
              <a:t>最长上升子序列及其扩展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花与花瓶</a:t>
            </a:r>
            <a:endParaRPr lang="en-US" altLang="zh-CN" dirty="0" smtClean="0"/>
          </a:p>
          <a:p>
            <a:pPr lvl="1"/>
            <a:r>
              <a:rPr lang="zh-CN" altLang="en-US" dirty="0"/>
              <a:t>制作</a:t>
            </a:r>
            <a:r>
              <a:rPr lang="zh-CN" altLang="en-US" dirty="0" smtClean="0"/>
              <a:t>唱片</a:t>
            </a:r>
            <a:endParaRPr lang="en-US" altLang="zh-CN" dirty="0" smtClean="0"/>
          </a:p>
          <a:p>
            <a:pPr lvl="1"/>
            <a:r>
              <a:rPr lang="zh-CN" altLang="en-US" dirty="0"/>
              <a:t>最小</a:t>
            </a:r>
            <a:r>
              <a:rPr lang="zh-CN" altLang="en-US" dirty="0" smtClean="0"/>
              <a:t>加法表达式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字符串转换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914963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分析：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zh-CN" altLang="en-US" b="1" dirty="0"/>
              <a:t>方法二：</a:t>
            </a:r>
            <a:r>
              <a:rPr lang="en-US" altLang="zh-CN" b="1" dirty="0"/>
              <a:t>flower11.txt</a:t>
            </a:r>
            <a:endParaRPr lang="en-US" altLang="zh-CN" dirty="0"/>
          </a:p>
          <a:p>
            <a:r>
              <a:rPr lang="en-US" altLang="zh-CN" b="1" dirty="0"/>
              <a:t>  A[</a:t>
            </a:r>
            <a:r>
              <a:rPr lang="en-US" altLang="zh-CN" b="1" dirty="0" err="1"/>
              <a:t>i,j</a:t>
            </a:r>
            <a:r>
              <a:rPr lang="en-US" altLang="zh-CN" b="1" dirty="0"/>
              <a:t>]=</a:t>
            </a:r>
            <a:r>
              <a:rPr lang="zh-CN" altLang="en-US" b="1" dirty="0"/>
              <a:t>花</a:t>
            </a:r>
            <a:r>
              <a:rPr lang="en-US" altLang="zh-CN" b="1" dirty="0"/>
              <a:t>i</a:t>
            </a:r>
            <a:r>
              <a:rPr lang="zh-CN" altLang="en-US" b="1" dirty="0"/>
              <a:t>放入</a:t>
            </a:r>
            <a:r>
              <a:rPr lang="en-US" altLang="zh-CN" b="1" dirty="0"/>
              <a:t>j</a:t>
            </a:r>
            <a:r>
              <a:rPr lang="zh-CN" altLang="en-US" b="1" dirty="0"/>
              <a:t>瓶的美学价值。</a:t>
            </a:r>
            <a:endParaRPr lang="zh-CN" altLang="en-US" dirty="0"/>
          </a:p>
          <a:p>
            <a:r>
              <a:rPr lang="zh-CN" altLang="en-US" b="1" dirty="0"/>
              <a:t>  </a:t>
            </a:r>
            <a:r>
              <a:rPr lang="en-US" altLang="zh-CN" b="1" dirty="0"/>
              <a:t>F[i</a:t>
            </a:r>
            <a:r>
              <a:rPr lang="zh-CN" altLang="en-US" b="1" dirty="0"/>
              <a:t>，</a:t>
            </a:r>
            <a:r>
              <a:rPr lang="en-US" altLang="zh-CN" b="1" dirty="0"/>
              <a:t>j]=</a:t>
            </a:r>
            <a:r>
              <a:rPr lang="zh-CN" altLang="en-US" b="1" dirty="0"/>
              <a:t>前</a:t>
            </a:r>
            <a:r>
              <a:rPr lang="en-US" altLang="zh-CN" b="1" dirty="0"/>
              <a:t>i</a:t>
            </a:r>
            <a:r>
              <a:rPr lang="zh-CN" altLang="en-US" b="1" dirty="0"/>
              <a:t>束花放入前</a:t>
            </a:r>
            <a:r>
              <a:rPr lang="en-US" altLang="zh-CN" b="1" dirty="0"/>
              <a:t>j</a:t>
            </a:r>
            <a:r>
              <a:rPr lang="zh-CN" altLang="en-US" b="1" dirty="0"/>
              <a:t>个花瓶内的最大美学价值（花不一定必须插在瓶</a:t>
            </a:r>
            <a:r>
              <a:rPr lang="en-US" altLang="zh-CN" b="1" dirty="0"/>
              <a:t>j</a:t>
            </a:r>
            <a:r>
              <a:rPr lang="zh-CN" altLang="en-US" b="1" dirty="0"/>
              <a:t>内）。</a:t>
            </a:r>
            <a:endParaRPr lang="zh-CN" altLang="en-US" dirty="0"/>
          </a:p>
          <a:p>
            <a:r>
              <a:rPr lang="zh-CN" altLang="en-US" b="1" dirty="0"/>
              <a:t>计算</a:t>
            </a:r>
            <a:r>
              <a:rPr lang="en-US" altLang="zh-CN" b="1" dirty="0"/>
              <a:t>F[</a:t>
            </a:r>
            <a:r>
              <a:rPr lang="en-US" altLang="zh-CN" b="1" dirty="0" err="1"/>
              <a:t>I,j</a:t>
            </a:r>
            <a:r>
              <a:rPr lang="en-US" altLang="zh-CN" b="1" dirty="0"/>
              <a:t>]</a:t>
            </a:r>
            <a:r>
              <a:rPr lang="zh-CN" altLang="en-US" b="1" dirty="0"/>
              <a:t>有两种情况：</a:t>
            </a:r>
            <a:endParaRPr lang="zh-CN" altLang="en-US" dirty="0"/>
          </a:p>
          <a:p>
            <a:r>
              <a:rPr lang="zh-CN" altLang="en-US" b="1" dirty="0"/>
              <a:t>    </a:t>
            </a:r>
            <a:r>
              <a:rPr lang="en-US" altLang="zh-CN" b="1" dirty="0"/>
              <a:t>1): </a:t>
            </a:r>
            <a:r>
              <a:rPr lang="zh-CN" altLang="en-US" b="1" dirty="0"/>
              <a:t>花</a:t>
            </a:r>
            <a:r>
              <a:rPr lang="en-US" altLang="zh-CN" b="1" dirty="0"/>
              <a:t>i</a:t>
            </a:r>
            <a:r>
              <a:rPr lang="zh-CN" altLang="en-US" b="1" dirty="0"/>
              <a:t>放入第</a:t>
            </a:r>
            <a:r>
              <a:rPr lang="en-US" altLang="zh-CN" b="1" dirty="0"/>
              <a:t>j</a:t>
            </a:r>
            <a:r>
              <a:rPr lang="zh-CN" altLang="en-US" b="1" dirty="0"/>
              <a:t>个花瓶中：    </a:t>
            </a:r>
            <a:endParaRPr lang="zh-CN" altLang="en-US" dirty="0"/>
          </a:p>
          <a:p>
            <a:r>
              <a:rPr lang="zh-CN" altLang="en-US" b="1" dirty="0"/>
              <a:t>     </a:t>
            </a:r>
            <a:r>
              <a:rPr lang="en-US" altLang="zh-CN" b="1" dirty="0"/>
              <a:t>F[i</a:t>
            </a:r>
            <a:r>
              <a:rPr lang="zh-CN" altLang="en-US" b="1" dirty="0"/>
              <a:t>，</a:t>
            </a:r>
            <a:r>
              <a:rPr lang="en-US" altLang="zh-CN" b="1" dirty="0"/>
              <a:t>j]=</a:t>
            </a:r>
            <a:r>
              <a:rPr lang="en-US" altLang="zh-CN" dirty="0"/>
              <a:t> </a:t>
            </a:r>
            <a:r>
              <a:rPr lang="en-US" altLang="zh-CN" b="1" dirty="0"/>
              <a:t>f[i-1,j-1]+a[</a:t>
            </a:r>
            <a:r>
              <a:rPr lang="en-US" altLang="zh-CN" b="1" dirty="0" err="1"/>
              <a:t>i,j</a:t>
            </a:r>
            <a:r>
              <a:rPr lang="en-US" altLang="zh-CN" b="1" dirty="0"/>
              <a:t>]</a:t>
            </a:r>
            <a:endParaRPr lang="en-US" altLang="zh-CN" dirty="0"/>
          </a:p>
          <a:p>
            <a:r>
              <a:rPr lang="en-US" altLang="zh-CN" b="1" dirty="0"/>
              <a:t>    2): </a:t>
            </a:r>
            <a:r>
              <a:rPr lang="zh-CN" altLang="en-US" b="1" dirty="0"/>
              <a:t>花</a:t>
            </a:r>
            <a:r>
              <a:rPr lang="en-US" altLang="zh-CN" b="1" dirty="0"/>
              <a:t>i</a:t>
            </a:r>
            <a:r>
              <a:rPr lang="zh-CN" altLang="en-US" b="1" dirty="0"/>
              <a:t>不放入第</a:t>
            </a:r>
            <a:r>
              <a:rPr lang="en-US" altLang="zh-CN" b="1" dirty="0"/>
              <a:t>j</a:t>
            </a:r>
            <a:r>
              <a:rPr lang="zh-CN" altLang="en-US" b="1" dirty="0"/>
              <a:t>个花瓶中</a:t>
            </a:r>
            <a:r>
              <a:rPr lang="en-US" altLang="zh-CN" b="1" dirty="0"/>
              <a:t>,</a:t>
            </a:r>
            <a:r>
              <a:rPr lang="zh-CN" altLang="en-US" b="1" dirty="0"/>
              <a:t>只能放在前</a:t>
            </a:r>
            <a:r>
              <a:rPr lang="en-US" altLang="zh-CN" b="1" dirty="0"/>
              <a:t>j-1</a:t>
            </a:r>
            <a:r>
              <a:rPr lang="zh-CN" altLang="en-US" b="1" dirty="0"/>
              <a:t>个花瓶内：</a:t>
            </a:r>
            <a:endParaRPr lang="zh-CN" altLang="en-US" dirty="0"/>
          </a:p>
          <a:p>
            <a:r>
              <a:rPr lang="zh-CN" altLang="en-US" b="1" dirty="0"/>
              <a:t>     </a:t>
            </a:r>
            <a:r>
              <a:rPr lang="en-US" altLang="zh-CN" b="1" dirty="0"/>
              <a:t>F[i</a:t>
            </a:r>
            <a:r>
              <a:rPr lang="zh-CN" altLang="en-US" b="1" dirty="0"/>
              <a:t>，</a:t>
            </a:r>
            <a:r>
              <a:rPr lang="en-US" altLang="zh-CN" b="1" dirty="0"/>
              <a:t>j]=</a:t>
            </a:r>
            <a:r>
              <a:rPr lang="en-US" altLang="zh-CN" dirty="0"/>
              <a:t> </a:t>
            </a:r>
            <a:r>
              <a:rPr lang="en-US" altLang="zh-CN" b="1" dirty="0"/>
              <a:t>f[i,j-1]</a:t>
            </a:r>
            <a:endParaRPr lang="en-US" altLang="zh-CN" dirty="0"/>
          </a:p>
          <a:p>
            <a:r>
              <a:rPr lang="zh-CN" altLang="en-US" b="1" dirty="0"/>
              <a:t>动态转移方程：</a:t>
            </a:r>
            <a:endParaRPr lang="zh-CN" altLang="en-US" dirty="0"/>
          </a:p>
          <a:p>
            <a:r>
              <a:rPr lang="zh-CN" altLang="en-US" b="1" dirty="0"/>
              <a:t>  </a:t>
            </a:r>
            <a:r>
              <a:rPr lang="en-US" altLang="zh-CN" b="1" dirty="0"/>
              <a:t>F[i</a:t>
            </a:r>
            <a:r>
              <a:rPr lang="zh-CN" altLang="en-US" b="1" dirty="0"/>
              <a:t>，</a:t>
            </a:r>
            <a:r>
              <a:rPr lang="en-US" altLang="zh-CN" b="1" dirty="0"/>
              <a:t>j]</a:t>
            </a:r>
            <a:r>
              <a:rPr lang="zh-CN" altLang="en-US" b="1" dirty="0"/>
              <a:t>＝</a:t>
            </a:r>
            <a:r>
              <a:rPr lang="en-US" altLang="zh-CN" b="1" dirty="0"/>
              <a:t>max</a:t>
            </a:r>
            <a:r>
              <a:rPr lang="zh-CN" altLang="en-US" b="1" dirty="0"/>
              <a:t>｛</a:t>
            </a:r>
            <a:r>
              <a:rPr lang="en-US" altLang="zh-CN" b="1" dirty="0"/>
              <a:t>f[i-1,j-1]+a[</a:t>
            </a:r>
            <a:r>
              <a:rPr lang="en-US" altLang="zh-CN" b="1" dirty="0" err="1"/>
              <a:t>i,j</a:t>
            </a:r>
            <a:r>
              <a:rPr lang="en-US" altLang="zh-CN" b="1" dirty="0"/>
              <a:t>]</a:t>
            </a:r>
            <a:r>
              <a:rPr lang="zh-CN" altLang="en-US" b="1" dirty="0"/>
              <a:t>，</a:t>
            </a:r>
            <a:r>
              <a:rPr lang="en-US" altLang="zh-CN" b="1" dirty="0"/>
              <a:t>f[i,j-1]</a:t>
            </a:r>
            <a:r>
              <a:rPr lang="zh-CN" altLang="en-US" b="1" dirty="0"/>
              <a:t>｝</a:t>
            </a:r>
            <a:endParaRPr lang="en-US" altLang="zh-CN" dirty="0"/>
          </a:p>
          <a:p>
            <a:r>
              <a:rPr lang="zh-CN" altLang="en-US" b="1" dirty="0"/>
              <a:t>初始化：</a:t>
            </a:r>
            <a:r>
              <a:rPr lang="en-US" altLang="zh-CN" b="1" dirty="0"/>
              <a:t>f[0,0]=0; f[i,0]=-5001 (1&lt;=i&lt;=n) </a:t>
            </a:r>
            <a:r>
              <a:rPr lang="zh-CN" altLang="en-US" b="1" dirty="0"/>
              <a:t>？</a:t>
            </a:r>
            <a:endParaRPr lang="en-US" altLang="zh-CN" dirty="0"/>
          </a:p>
          <a:p>
            <a:r>
              <a:rPr lang="zh-CN" altLang="en-US" b="1" dirty="0"/>
              <a:t>目标： </a:t>
            </a:r>
            <a:r>
              <a:rPr lang="en-US" altLang="zh-CN" b="1" dirty="0"/>
              <a:t>f[</a:t>
            </a:r>
            <a:r>
              <a:rPr lang="en-US" altLang="zh-CN" b="1" dirty="0" err="1"/>
              <a:t>n,m</a:t>
            </a:r>
            <a:r>
              <a:rPr lang="en-US" altLang="zh-CN" b="1" dirty="0" smtClean="0"/>
              <a:t>]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563901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代码</a:t>
            </a:r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altLang="zh-CN" b="1" dirty="0"/>
              <a:t>(flower12.txt)</a:t>
            </a:r>
            <a:endParaRPr lang="en-US" altLang="zh-CN" dirty="0"/>
          </a:p>
          <a:p>
            <a:r>
              <a:rPr lang="en-US" altLang="zh-CN" dirty="0"/>
              <a:t>{</a:t>
            </a:r>
            <a:r>
              <a:rPr lang="en-US" altLang="zh-CN" dirty="0" err="1"/>
              <a:t>a:array</a:t>
            </a:r>
            <a:r>
              <a:rPr lang="en-US" altLang="zh-CN" dirty="0"/>
              <a:t>[1..100,1..100] of integer;</a:t>
            </a:r>
          </a:p>
          <a:p>
            <a:r>
              <a:rPr lang="en-US" altLang="zh-CN" dirty="0"/>
              <a:t>  f:array[0..100,0..100] of integer;} </a:t>
            </a:r>
          </a:p>
          <a:p>
            <a:r>
              <a:rPr lang="en-US" altLang="zh-CN" dirty="0"/>
              <a:t> </a:t>
            </a:r>
            <a:r>
              <a:rPr lang="en-US" altLang="zh-CN" dirty="0" err="1"/>
              <a:t>readln</a:t>
            </a:r>
            <a:r>
              <a:rPr lang="en-US" altLang="zh-CN" dirty="0"/>
              <a:t>(</a:t>
            </a:r>
            <a:r>
              <a:rPr lang="en-US" altLang="zh-CN" dirty="0" err="1"/>
              <a:t>n,m</a:t>
            </a:r>
            <a:r>
              <a:rPr lang="en-US" altLang="zh-CN" dirty="0"/>
              <a:t>); {n</a:t>
            </a:r>
            <a:r>
              <a:rPr lang="zh-CN" altLang="en-US" dirty="0"/>
              <a:t>表示花的个数， </a:t>
            </a:r>
            <a:r>
              <a:rPr lang="en-US" altLang="zh-CN" dirty="0"/>
              <a:t>m</a:t>
            </a:r>
            <a:r>
              <a:rPr lang="zh-CN" altLang="en-US" dirty="0"/>
              <a:t>表示花瓶的个数</a:t>
            </a:r>
            <a:r>
              <a:rPr lang="en-US" altLang="zh-CN" dirty="0"/>
              <a:t>}</a:t>
            </a:r>
          </a:p>
          <a:p>
            <a:r>
              <a:rPr lang="zh-CN" altLang="en-US" dirty="0"/>
              <a:t> </a:t>
            </a:r>
            <a:r>
              <a:rPr lang="en-US" altLang="zh-CN" dirty="0"/>
              <a:t>for i:=1 to n do</a:t>
            </a:r>
          </a:p>
          <a:p>
            <a:r>
              <a:rPr lang="en-US" altLang="zh-CN" dirty="0"/>
              <a:t>    for j:=1 to m do</a:t>
            </a:r>
          </a:p>
          <a:p>
            <a:r>
              <a:rPr lang="en-US" altLang="zh-CN" dirty="0"/>
              <a:t>       read(a[</a:t>
            </a:r>
            <a:r>
              <a:rPr lang="en-US" altLang="zh-CN" dirty="0" err="1"/>
              <a:t>i,j</a:t>
            </a:r>
            <a:r>
              <a:rPr lang="en-US" altLang="zh-CN" dirty="0"/>
              <a:t>]); {</a:t>
            </a:r>
            <a:r>
              <a:rPr lang="zh-CN" altLang="en-US" dirty="0"/>
              <a:t>读入矩阵</a:t>
            </a:r>
            <a:r>
              <a:rPr lang="en-US" altLang="zh-CN" dirty="0"/>
              <a:t>}</a:t>
            </a:r>
          </a:p>
          <a:p>
            <a:r>
              <a:rPr lang="zh-CN" altLang="en-US" dirty="0"/>
              <a:t>  </a:t>
            </a:r>
            <a:r>
              <a:rPr lang="en-US" altLang="zh-CN" dirty="0" err="1"/>
              <a:t>fillchar</a:t>
            </a:r>
            <a:r>
              <a:rPr lang="en-US" altLang="zh-CN" dirty="0"/>
              <a:t>(</a:t>
            </a:r>
            <a:r>
              <a:rPr lang="en-US" altLang="zh-CN" dirty="0" err="1"/>
              <a:t>f,sizeof</a:t>
            </a:r>
            <a:r>
              <a:rPr lang="en-US" altLang="zh-CN" dirty="0"/>
              <a:t>(0),0);</a:t>
            </a:r>
          </a:p>
          <a:p>
            <a:r>
              <a:rPr lang="en-US" altLang="zh-CN" dirty="0"/>
              <a:t>  for i:=1 to n do f[i,0]:=-5001; {</a:t>
            </a:r>
            <a:r>
              <a:rPr lang="zh-CN" altLang="en-US" dirty="0"/>
              <a:t>第０列表示不能插花</a:t>
            </a:r>
            <a:r>
              <a:rPr lang="en-US" altLang="zh-CN" dirty="0"/>
              <a:t>}                        </a:t>
            </a:r>
          </a:p>
          <a:p>
            <a:r>
              <a:rPr lang="zh-CN" altLang="en-US" dirty="0"/>
              <a:t>  </a:t>
            </a:r>
          </a:p>
          <a:p>
            <a:r>
              <a:rPr lang="zh-CN" altLang="en-US" dirty="0"/>
              <a:t>  </a:t>
            </a:r>
            <a:r>
              <a:rPr lang="en-US" altLang="zh-CN" dirty="0"/>
              <a:t>for i:=1 to n do {</a:t>
            </a:r>
            <a:r>
              <a:rPr lang="zh-CN" altLang="en-US" dirty="0"/>
              <a:t>枚举每一行：花的数量</a:t>
            </a:r>
            <a:r>
              <a:rPr lang="en-US" altLang="zh-CN" dirty="0"/>
              <a:t>}</a:t>
            </a:r>
          </a:p>
          <a:p>
            <a:r>
              <a:rPr lang="zh-CN" altLang="en-US" dirty="0"/>
              <a:t>     </a:t>
            </a:r>
            <a:r>
              <a:rPr lang="en-US" altLang="zh-CN" dirty="0"/>
              <a:t>for j:=1 to m do {</a:t>
            </a:r>
            <a:r>
              <a:rPr lang="zh-CN" altLang="en-US" dirty="0"/>
              <a:t>枚举每一列：枚举花</a:t>
            </a:r>
            <a:r>
              <a:rPr lang="en-US" altLang="zh-CN" dirty="0"/>
              <a:t>i</a:t>
            </a:r>
            <a:r>
              <a:rPr lang="zh-CN" altLang="en-US" dirty="0"/>
              <a:t>能插的瓶子</a:t>
            </a:r>
            <a:r>
              <a:rPr lang="en-US" altLang="zh-CN" dirty="0"/>
              <a:t>j }</a:t>
            </a:r>
          </a:p>
          <a:p>
            <a:r>
              <a:rPr lang="en-US" altLang="zh-CN" dirty="0"/>
              <a:t>        if f[i,j-1]&gt;f[i-1,j-1]+a[</a:t>
            </a:r>
            <a:r>
              <a:rPr lang="en-US" altLang="zh-CN" dirty="0" err="1"/>
              <a:t>i,j</a:t>
            </a:r>
            <a:r>
              <a:rPr lang="en-US" altLang="zh-CN" dirty="0"/>
              <a:t>]</a:t>
            </a:r>
          </a:p>
          <a:p>
            <a:r>
              <a:rPr lang="en-US" altLang="zh-CN" dirty="0"/>
              <a:t>        then f[</a:t>
            </a:r>
            <a:r>
              <a:rPr lang="en-US" altLang="zh-CN" dirty="0" err="1"/>
              <a:t>i,j</a:t>
            </a:r>
            <a:r>
              <a:rPr lang="en-US" altLang="zh-CN" dirty="0"/>
              <a:t>]:=f[i,j-1]       {</a:t>
            </a:r>
            <a:r>
              <a:rPr lang="zh-CN" altLang="en-US" dirty="0"/>
              <a:t>第</a:t>
            </a:r>
            <a:r>
              <a:rPr lang="en-US" altLang="zh-CN" dirty="0"/>
              <a:t>i</a:t>
            </a:r>
            <a:r>
              <a:rPr lang="zh-CN" altLang="en-US" dirty="0"/>
              <a:t>束花不放入第</a:t>
            </a:r>
            <a:r>
              <a:rPr lang="en-US" altLang="zh-CN" dirty="0"/>
              <a:t>j</a:t>
            </a:r>
            <a:r>
              <a:rPr lang="zh-CN" altLang="en-US" dirty="0"/>
              <a:t>个花瓶中</a:t>
            </a:r>
            <a:r>
              <a:rPr lang="en-US" altLang="zh-CN" dirty="0"/>
              <a:t>}</a:t>
            </a:r>
            <a:endParaRPr lang="zh-CN" altLang="en-US" dirty="0"/>
          </a:p>
          <a:p>
            <a:r>
              <a:rPr lang="zh-CN" altLang="en-US" dirty="0"/>
              <a:t>          </a:t>
            </a:r>
            <a:r>
              <a:rPr lang="en-US" altLang="zh-CN" dirty="0"/>
              <a:t>else f[</a:t>
            </a:r>
            <a:r>
              <a:rPr lang="en-US" altLang="zh-CN" dirty="0" err="1"/>
              <a:t>i,j</a:t>
            </a:r>
            <a:r>
              <a:rPr lang="en-US" altLang="zh-CN" dirty="0"/>
              <a:t>]:=f[i-1,j-1]+a[</a:t>
            </a:r>
            <a:r>
              <a:rPr lang="en-US" altLang="zh-CN" dirty="0" err="1"/>
              <a:t>i,j</a:t>
            </a:r>
            <a:r>
              <a:rPr lang="en-US" altLang="zh-CN" dirty="0"/>
              <a:t>]; {</a:t>
            </a:r>
            <a:r>
              <a:rPr lang="zh-CN" altLang="en-US" dirty="0"/>
              <a:t>第</a:t>
            </a:r>
            <a:r>
              <a:rPr lang="en-US" altLang="zh-CN" dirty="0"/>
              <a:t>i</a:t>
            </a:r>
            <a:r>
              <a:rPr lang="zh-CN" altLang="en-US" dirty="0"/>
              <a:t>束花放入第</a:t>
            </a:r>
            <a:r>
              <a:rPr lang="en-US" altLang="zh-CN" dirty="0"/>
              <a:t>j</a:t>
            </a:r>
            <a:r>
              <a:rPr lang="zh-CN" altLang="en-US" dirty="0"/>
              <a:t>个花瓶中</a:t>
            </a:r>
            <a:r>
              <a:rPr lang="en-US" altLang="zh-CN" dirty="0"/>
              <a:t>}</a:t>
            </a:r>
            <a:endParaRPr lang="zh-CN" altLang="en-US" dirty="0"/>
          </a:p>
          <a:p>
            <a:r>
              <a:rPr lang="en-US" altLang="zh-CN" dirty="0" err="1"/>
              <a:t>writeln</a:t>
            </a:r>
            <a:r>
              <a:rPr lang="en-US" altLang="zh-CN" dirty="0"/>
              <a:t>(f[</a:t>
            </a:r>
            <a:r>
              <a:rPr lang="en-US" altLang="zh-CN" dirty="0" err="1"/>
              <a:t>n,m</a:t>
            </a:r>
            <a:r>
              <a:rPr lang="en-US" altLang="zh-CN" dirty="0"/>
              <a:t>]);</a:t>
            </a:r>
          </a:p>
          <a:p>
            <a:r>
              <a:rPr lang="en-US" altLang="zh-CN" dirty="0"/>
              <a:t>              {</a:t>
            </a:r>
            <a:r>
              <a:rPr lang="zh-CN" altLang="en-US" dirty="0"/>
              <a:t>输出将</a:t>
            </a:r>
            <a:r>
              <a:rPr lang="en-US" altLang="zh-CN" dirty="0"/>
              <a:t>n</a:t>
            </a:r>
            <a:r>
              <a:rPr lang="zh-CN" altLang="en-US" dirty="0"/>
              <a:t>束花插到</a:t>
            </a:r>
            <a:r>
              <a:rPr lang="en-US" altLang="zh-CN" dirty="0"/>
              <a:t>m</a:t>
            </a:r>
            <a:r>
              <a:rPr lang="zh-CN" altLang="en-US" dirty="0"/>
              <a:t>个花瓶中的价值和的最大</a:t>
            </a:r>
            <a:r>
              <a:rPr lang="zh-CN" altLang="en-US" dirty="0" smtClean="0"/>
              <a:t>值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4783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分析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/>
              <a:t>优化</a:t>
            </a:r>
            <a:r>
              <a:rPr lang="zh-CN" altLang="en-US" dirty="0"/>
              <a:t>：</a:t>
            </a:r>
            <a:r>
              <a:rPr lang="zh-CN" altLang="en-US" b="1" dirty="0"/>
              <a:t>减少状态的枚举范围</a:t>
            </a:r>
            <a:r>
              <a:rPr lang="en-US" altLang="zh-CN" b="1" dirty="0"/>
              <a:t>(flower12.txt)</a:t>
            </a:r>
            <a:endParaRPr lang="zh-CN" altLang="en-US" dirty="0"/>
          </a:p>
          <a:p>
            <a:r>
              <a:rPr lang="zh-CN" altLang="en-US" b="1" dirty="0"/>
              <a:t>     由于每一束花都必须放入一个花瓶中，并且放入的顺序要按照花的编号，所以第</a:t>
            </a:r>
            <a:r>
              <a:rPr lang="en-US" altLang="zh-CN" b="1" dirty="0"/>
              <a:t>i</a:t>
            </a:r>
            <a:r>
              <a:rPr lang="zh-CN" altLang="en-US" b="1" dirty="0"/>
              <a:t>束花只能放入花瓶</a:t>
            </a:r>
            <a:r>
              <a:rPr lang="en-US" altLang="zh-CN" b="1" dirty="0"/>
              <a:t>[</a:t>
            </a:r>
            <a:r>
              <a:rPr lang="en-US" altLang="zh-CN" b="1" dirty="0" err="1"/>
              <a:t>i,i+m-n</a:t>
            </a:r>
            <a:r>
              <a:rPr lang="en-US" altLang="zh-CN" b="1" dirty="0"/>
              <a:t>]</a:t>
            </a:r>
            <a:r>
              <a:rPr lang="zh-CN" altLang="en-US" b="1" dirty="0"/>
              <a:t>这一区间内</a:t>
            </a:r>
            <a:r>
              <a:rPr lang="en-US" altLang="zh-CN" b="1" dirty="0"/>
              <a:t>.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25921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代码</a:t>
            </a:r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/>
              <a:t>for i:=1 to n do {</a:t>
            </a:r>
            <a:r>
              <a:rPr lang="zh-CN" altLang="en-US" dirty="0"/>
              <a:t>枚举每一行：花的数量</a:t>
            </a:r>
            <a:r>
              <a:rPr lang="en-US" altLang="zh-CN" dirty="0"/>
              <a:t>}</a:t>
            </a:r>
          </a:p>
          <a:p>
            <a:r>
              <a:rPr lang="zh-CN" altLang="en-US" dirty="0"/>
              <a:t>     </a:t>
            </a:r>
            <a:r>
              <a:rPr lang="en-US" altLang="zh-CN" dirty="0"/>
              <a:t>for j:=i to </a:t>
            </a:r>
            <a:r>
              <a:rPr lang="en-US" altLang="zh-CN" dirty="0" err="1"/>
              <a:t>m-n+i</a:t>
            </a:r>
            <a:r>
              <a:rPr lang="en-US" altLang="zh-CN" dirty="0"/>
              <a:t> do {</a:t>
            </a:r>
            <a:r>
              <a:rPr lang="zh-CN" altLang="en-US" dirty="0"/>
              <a:t>枚举每一列：枚举花</a:t>
            </a:r>
            <a:r>
              <a:rPr lang="en-US" altLang="zh-CN" dirty="0"/>
              <a:t>i</a:t>
            </a:r>
            <a:r>
              <a:rPr lang="zh-CN" altLang="en-US" dirty="0"/>
              <a:t>能插的瓶子</a:t>
            </a:r>
            <a:r>
              <a:rPr lang="en-US" altLang="zh-CN" dirty="0"/>
              <a:t>j }</a:t>
            </a:r>
          </a:p>
          <a:p>
            <a:r>
              <a:rPr lang="en-US" altLang="zh-CN" dirty="0"/>
              <a:t>        if f[i,j-1]&gt;f[i-1,j-1]+a[</a:t>
            </a:r>
            <a:r>
              <a:rPr lang="en-US" altLang="zh-CN" dirty="0" err="1"/>
              <a:t>i,j</a:t>
            </a:r>
            <a:r>
              <a:rPr lang="en-US" altLang="zh-CN" dirty="0"/>
              <a:t>]</a:t>
            </a:r>
          </a:p>
          <a:p>
            <a:r>
              <a:rPr lang="en-US" altLang="zh-CN" dirty="0"/>
              <a:t>        then f[</a:t>
            </a:r>
            <a:r>
              <a:rPr lang="en-US" altLang="zh-CN" dirty="0" err="1"/>
              <a:t>i,j</a:t>
            </a:r>
            <a:r>
              <a:rPr lang="en-US" altLang="zh-CN" dirty="0"/>
              <a:t>]:=f[i,j-1]       {</a:t>
            </a:r>
            <a:r>
              <a:rPr lang="zh-CN" altLang="en-US" dirty="0"/>
              <a:t>第</a:t>
            </a:r>
            <a:r>
              <a:rPr lang="en-US" altLang="zh-CN" dirty="0"/>
              <a:t>i</a:t>
            </a:r>
            <a:r>
              <a:rPr lang="zh-CN" altLang="en-US" dirty="0"/>
              <a:t>束花不放入第</a:t>
            </a:r>
            <a:r>
              <a:rPr lang="en-US" altLang="zh-CN" dirty="0"/>
              <a:t>j</a:t>
            </a:r>
            <a:r>
              <a:rPr lang="zh-CN" altLang="en-US" dirty="0"/>
              <a:t>个花瓶中</a:t>
            </a:r>
            <a:r>
              <a:rPr lang="en-US" altLang="zh-CN" dirty="0"/>
              <a:t>}</a:t>
            </a:r>
            <a:endParaRPr lang="zh-CN" altLang="en-US" dirty="0"/>
          </a:p>
          <a:p>
            <a:r>
              <a:rPr lang="zh-CN" altLang="en-US" dirty="0"/>
              <a:t>          </a:t>
            </a:r>
            <a:r>
              <a:rPr lang="en-US" altLang="zh-CN" dirty="0"/>
              <a:t>else f[</a:t>
            </a:r>
            <a:r>
              <a:rPr lang="en-US" altLang="zh-CN" dirty="0" err="1"/>
              <a:t>i,j</a:t>
            </a:r>
            <a:r>
              <a:rPr lang="en-US" altLang="zh-CN" dirty="0"/>
              <a:t>]:=f[i-1,j-1]+a[</a:t>
            </a:r>
            <a:r>
              <a:rPr lang="en-US" altLang="zh-CN" dirty="0" err="1"/>
              <a:t>i,j</a:t>
            </a:r>
            <a:r>
              <a:rPr lang="en-US" altLang="zh-CN" dirty="0"/>
              <a:t>]; {</a:t>
            </a:r>
            <a:r>
              <a:rPr lang="zh-CN" altLang="en-US" dirty="0"/>
              <a:t>第</a:t>
            </a:r>
            <a:r>
              <a:rPr lang="en-US" altLang="zh-CN" dirty="0"/>
              <a:t>i</a:t>
            </a:r>
            <a:r>
              <a:rPr lang="zh-CN" altLang="en-US" dirty="0"/>
              <a:t>束花放入第</a:t>
            </a:r>
            <a:r>
              <a:rPr lang="en-US" altLang="zh-CN" dirty="0"/>
              <a:t>j</a:t>
            </a:r>
            <a:r>
              <a:rPr lang="zh-CN" altLang="en-US" dirty="0"/>
              <a:t>个花瓶中</a:t>
            </a:r>
            <a:r>
              <a:rPr lang="en-US" altLang="zh-CN" dirty="0"/>
              <a:t>}</a:t>
            </a:r>
            <a:endParaRPr lang="zh-CN" altLang="en-US" dirty="0"/>
          </a:p>
          <a:p>
            <a:r>
              <a:rPr lang="zh-CN" altLang="en-US" b="1" dirty="0"/>
              <a:t>时间复杂度：</a:t>
            </a:r>
            <a:r>
              <a:rPr lang="en-US" altLang="zh-CN" b="1" dirty="0"/>
              <a:t>O(n*(m</a:t>
            </a:r>
            <a:r>
              <a:rPr lang="zh-CN" altLang="en-US" b="1" dirty="0"/>
              <a:t>－</a:t>
            </a:r>
            <a:r>
              <a:rPr lang="en-US" altLang="zh-CN" b="1" dirty="0"/>
              <a:t>n))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53391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548680"/>
            <a:ext cx="8686800" cy="838200"/>
          </a:xfrm>
        </p:spPr>
        <p:txBody>
          <a:bodyPr>
            <a:normAutofit/>
          </a:bodyPr>
          <a:lstStyle/>
          <a:p>
            <a:r>
              <a:rPr lang="zh-CN" altLang="en-US" b="1" dirty="0"/>
              <a:t>制作</a:t>
            </a:r>
            <a:r>
              <a:rPr lang="zh-CN" altLang="en-US" b="1" dirty="0" smtClean="0"/>
              <a:t>唱片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zh-CN" altLang="en-US" dirty="0" smtClean="0"/>
              <a:t>你</a:t>
            </a:r>
            <a:r>
              <a:rPr lang="zh-CN" altLang="en-US" dirty="0"/>
              <a:t>刚刚继承了ｎ首珍贵的、没有发行的歌曲，它们由流行的演唱组Ｒａｕｃｏｕｓ Ｒｏｃｋｅｒｓ录制。你的计划是选择其中一些歌曲来发行ｍ个唱片，每个唱片至多包含ｔ分钟的音乐，唱片中的歌曲之间不能重复。</a:t>
            </a:r>
          </a:p>
          <a:p>
            <a:r>
              <a:rPr lang="zh-CN" altLang="en-US" dirty="0"/>
              <a:t>由于你是一个古典音乐的爱好者，所以你没办法区分这些歌曲的价值，你按照下面的标准作选择：</a:t>
            </a:r>
          </a:p>
          <a:p>
            <a:r>
              <a:rPr lang="zh-CN" altLang="en-US" dirty="0"/>
              <a:t>（１） 这些唱片中的歌曲必须按它们写作的顺序排序。（如果第一个唱片录制了歌曲１、３，则第二个唱片只能从４开始选择）</a:t>
            </a:r>
          </a:p>
          <a:p>
            <a:r>
              <a:rPr lang="zh-CN" altLang="en-US" dirty="0"/>
              <a:t>（２） 包含歌曲的总数量尽可能的多。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4684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制作唱片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zh-CN" altLang="en-US" dirty="0"/>
              <a:t>输入：第一行包含数值ｎ，ｔ，ｍ（不大于２０的整数），下面包含ｎ首歌曲的长度，它们按写作的顺序排列，没有一首歌曲超出唱片的长度，而且不可能将所有歌曲都放在唱片中。</a:t>
            </a:r>
          </a:p>
          <a:p>
            <a:r>
              <a:rPr lang="zh-CN" altLang="en-US" dirty="0"/>
              <a:t>输出：输出应是按照标准进行选择ｍ个唱片，所能包含的最多歌曲数目。</a:t>
            </a:r>
          </a:p>
          <a:p>
            <a:r>
              <a:rPr lang="zh-CN" altLang="en-US" dirty="0"/>
              <a:t>样例：</a:t>
            </a:r>
          </a:p>
          <a:p>
            <a:r>
              <a:rPr lang="zh-CN" altLang="en-US" dirty="0"/>
              <a:t>输入：</a:t>
            </a:r>
            <a:r>
              <a:rPr lang="en-US" altLang="zh-CN" dirty="0"/>
              <a:t>5  6  4</a:t>
            </a:r>
          </a:p>
          <a:p>
            <a:r>
              <a:rPr lang="en-US" altLang="zh-CN" dirty="0"/>
              <a:t>4 3  4  4  5</a:t>
            </a:r>
            <a:endParaRPr lang="zh-CN" altLang="en-US" dirty="0"/>
          </a:p>
          <a:p>
            <a:r>
              <a:rPr lang="zh-CN" altLang="en-US" dirty="0"/>
              <a:t>输出：</a:t>
            </a:r>
            <a:r>
              <a:rPr lang="en-US" altLang="zh-CN" dirty="0" smtClean="0"/>
              <a:t>4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42627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分析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用</a:t>
            </a:r>
            <a:r>
              <a:rPr lang="en-US" altLang="zh-CN" dirty="0"/>
              <a:t>long[i]</a:t>
            </a:r>
            <a:r>
              <a:rPr lang="zh-CN" altLang="en-US" dirty="0"/>
              <a:t>表示歌曲ｉ的长度。</a:t>
            </a:r>
          </a:p>
          <a:p>
            <a:r>
              <a:rPr lang="zh-CN" altLang="en-US" dirty="0"/>
              <a:t>用数组</a:t>
            </a:r>
            <a:r>
              <a:rPr lang="en-US" altLang="zh-CN" dirty="0"/>
              <a:t>list[</a:t>
            </a:r>
            <a:r>
              <a:rPr lang="en-US" altLang="zh-CN" dirty="0" err="1"/>
              <a:t>I,j,k</a:t>
            </a:r>
            <a:r>
              <a:rPr lang="en-US" altLang="zh-CN" dirty="0"/>
              <a:t>]</a:t>
            </a:r>
            <a:r>
              <a:rPr lang="zh-CN" altLang="en-US" dirty="0"/>
              <a:t>来纪录歌曲ｉ到歌曲ｎ，用ｊ张盘另加ｋ分钟唱片来录制，最多可以录制的歌曲数目。</a:t>
            </a:r>
          </a:p>
          <a:p>
            <a:r>
              <a:rPr lang="zh-CN" altLang="en-US" dirty="0"/>
              <a:t>歌曲ｉ有发行和不发行两种情况，而且还要分另加的ｋ分钟是否能录制歌曲ｉ 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9570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分析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zh-CN" altLang="en-US" dirty="0"/>
          </a:p>
          <a:p>
            <a:r>
              <a:rPr lang="zh-CN" altLang="en-US" dirty="0"/>
              <a:t>当ｋ</a:t>
            </a:r>
            <a:r>
              <a:rPr lang="en-US" altLang="zh-CN" dirty="0"/>
              <a:t>&gt;=long[i]</a:t>
            </a:r>
            <a:r>
              <a:rPr lang="zh-CN" altLang="en-US" dirty="0"/>
              <a:t>时：</a:t>
            </a:r>
          </a:p>
          <a:p>
            <a:r>
              <a:rPr lang="en-US" altLang="zh-CN" dirty="0"/>
              <a:t>List[</a:t>
            </a:r>
            <a:r>
              <a:rPr lang="en-US" altLang="zh-CN" dirty="0" err="1"/>
              <a:t>I,j,kl</a:t>
            </a:r>
            <a:r>
              <a:rPr lang="en-US" altLang="zh-CN" dirty="0"/>
              <a:t>]=max{list[i+1,j,k],list[i+1,j,k-long[i]]}</a:t>
            </a:r>
          </a:p>
          <a:p>
            <a:r>
              <a:rPr lang="zh-CN" altLang="en-US" dirty="0"/>
              <a:t>当</a:t>
            </a:r>
            <a:r>
              <a:rPr lang="en-US" altLang="zh-CN" dirty="0"/>
              <a:t>k&lt;long[i]</a:t>
            </a:r>
            <a:r>
              <a:rPr lang="zh-CN" altLang="en-US" dirty="0"/>
              <a:t>时：</a:t>
            </a:r>
          </a:p>
          <a:p>
            <a:r>
              <a:rPr lang="en-US" altLang="zh-CN" dirty="0"/>
              <a:t>List[</a:t>
            </a:r>
            <a:r>
              <a:rPr lang="en-US" altLang="zh-CN" dirty="0" err="1"/>
              <a:t>I,j,kl</a:t>
            </a:r>
            <a:r>
              <a:rPr lang="en-US" altLang="zh-CN" dirty="0"/>
              <a:t>]=max{list[i+1,j,k],list[i+1,j-1,t-long[i]]}</a:t>
            </a:r>
          </a:p>
          <a:p>
            <a:r>
              <a:rPr lang="zh-CN" altLang="en-US" dirty="0"/>
              <a:t>初始化：</a:t>
            </a:r>
          </a:p>
          <a:p>
            <a:r>
              <a:rPr lang="zh-CN" altLang="en-US" dirty="0"/>
              <a:t> </a:t>
            </a:r>
            <a:r>
              <a:rPr lang="en-US" altLang="zh-CN" dirty="0"/>
              <a:t>List[</a:t>
            </a:r>
            <a:r>
              <a:rPr lang="en-US" altLang="zh-CN" dirty="0" err="1"/>
              <a:t>n,j,k</a:t>
            </a:r>
            <a:r>
              <a:rPr lang="en-US" altLang="zh-CN" dirty="0"/>
              <a:t>]=0 (j=0 and  k&lt;long[n])</a:t>
            </a:r>
          </a:p>
          <a:p>
            <a:r>
              <a:rPr lang="en-US" altLang="zh-CN" dirty="0"/>
              <a:t>           1(j&gt;0  or  k&gt;=long[n])</a:t>
            </a:r>
          </a:p>
          <a:p>
            <a:r>
              <a:rPr lang="zh-CN" altLang="en-US" dirty="0"/>
              <a:t>目标：</a:t>
            </a:r>
            <a:r>
              <a:rPr lang="en-US" altLang="zh-CN" dirty="0"/>
              <a:t>list[1,m-1,t</a:t>
            </a:r>
            <a:r>
              <a:rPr lang="en-US" altLang="zh-CN" dirty="0" smtClean="0"/>
              <a:t>]  </a:t>
            </a:r>
            <a:r>
              <a:rPr lang="zh-CN" altLang="en-US" dirty="0" smtClean="0"/>
              <a:t>时间复杂度</a:t>
            </a:r>
            <a:r>
              <a:rPr lang="en-US" altLang="zh-CN" dirty="0" smtClean="0"/>
              <a:t>O(n*m*t);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88375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代码</a:t>
            </a:r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altLang="zh-CN" dirty="0"/>
              <a:t>read(</a:t>
            </a:r>
            <a:r>
              <a:rPr lang="en-US" altLang="zh-CN" dirty="0" err="1"/>
              <a:t>n,t,m</a:t>
            </a:r>
            <a:r>
              <a:rPr lang="en-US" altLang="zh-CN" dirty="0"/>
              <a:t>);                           {</a:t>
            </a:r>
            <a:r>
              <a:rPr lang="zh-CN" altLang="en-US" dirty="0"/>
              <a:t>读入数据</a:t>
            </a:r>
            <a:r>
              <a:rPr lang="en-US" altLang="zh-CN" dirty="0"/>
              <a:t>}</a:t>
            </a:r>
          </a:p>
          <a:p>
            <a:r>
              <a:rPr lang="en-US" altLang="zh-CN" dirty="0"/>
              <a:t>for i:=1 to n do read(long[i]);</a:t>
            </a:r>
          </a:p>
          <a:p>
            <a:r>
              <a:rPr lang="en-US" altLang="zh-CN" dirty="0"/>
              <a:t>for j:=0 to m do                        {list</a:t>
            </a:r>
            <a:r>
              <a:rPr lang="zh-CN" altLang="en-US" dirty="0"/>
              <a:t>数组初始化</a:t>
            </a:r>
            <a:r>
              <a:rPr lang="en-US" altLang="zh-CN" dirty="0"/>
              <a:t>}</a:t>
            </a:r>
          </a:p>
          <a:p>
            <a:r>
              <a:rPr lang="en-US" altLang="zh-CN" dirty="0"/>
              <a:t>      </a:t>
            </a:r>
            <a:r>
              <a:rPr lang="zh-CN" altLang="en-US" dirty="0"/>
              <a:t>  </a:t>
            </a:r>
            <a:r>
              <a:rPr lang="en-US" altLang="zh-CN" dirty="0"/>
              <a:t>for k:=0 to t do</a:t>
            </a:r>
          </a:p>
          <a:p>
            <a:r>
              <a:rPr lang="en-US" altLang="zh-CN" dirty="0"/>
              <a:t>          if (k&gt;=long[n]) or (j&gt;0) then list[</a:t>
            </a:r>
            <a:r>
              <a:rPr lang="en-US" altLang="zh-CN" dirty="0" err="1"/>
              <a:t>n,j,k</a:t>
            </a:r>
            <a:r>
              <a:rPr lang="en-US" altLang="zh-CN" dirty="0"/>
              <a:t>]:=1;</a:t>
            </a:r>
          </a:p>
          <a:p>
            <a:r>
              <a:rPr lang="en-US" altLang="zh-CN" dirty="0"/>
              <a:t>      for i:=n-1 </a:t>
            </a:r>
            <a:r>
              <a:rPr lang="en-US" altLang="zh-CN" dirty="0" err="1"/>
              <a:t>downto</a:t>
            </a:r>
            <a:r>
              <a:rPr lang="en-US" altLang="zh-CN" dirty="0"/>
              <a:t> 1 do                  {</a:t>
            </a:r>
            <a:r>
              <a:rPr lang="zh-CN" altLang="en-US" dirty="0"/>
              <a:t>倒推求数组</a:t>
            </a:r>
            <a:r>
              <a:rPr lang="en-US" altLang="zh-CN" dirty="0"/>
              <a:t>list[</a:t>
            </a:r>
            <a:r>
              <a:rPr lang="en-US" altLang="zh-CN" dirty="0" err="1"/>
              <a:t>I,j,k</a:t>
            </a:r>
            <a:r>
              <a:rPr lang="en-US" altLang="zh-CN" dirty="0"/>
              <a:t>]}</a:t>
            </a:r>
          </a:p>
          <a:p>
            <a:r>
              <a:rPr lang="en-US" altLang="zh-CN" dirty="0"/>
              <a:t>        for j:=0 to m-1 do</a:t>
            </a:r>
          </a:p>
          <a:p>
            <a:r>
              <a:rPr lang="en-US" altLang="zh-CN" dirty="0"/>
              <a:t>          for k:=0 to t do</a:t>
            </a:r>
          </a:p>
          <a:p>
            <a:r>
              <a:rPr lang="en-US" altLang="zh-CN" dirty="0"/>
              <a:t>            begin</a:t>
            </a:r>
          </a:p>
          <a:p>
            <a:r>
              <a:rPr lang="en-US" altLang="zh-CN" dirty="0"/>
              <a:t>              list[</a:t>
            </a:r>
            <a:r>
              <a:rPr lang="en-US" altLang="zh-CN" dirty="0" err="1"/>
              <a:t>i,j,k</a:t>
            </a:r>
            <a:r>
              <a:rPr lang="en-US" altLang="zh-CN" dirty="0"/>
              <a:t>]:=list[i+1,j,k];</a:t>
            </a:r>
          </a:p>
          <a:p>
            <a:r>
              <a:rPr lang="en-US" altLang="zh-CN" dirty="0"/>
              <a:t>              if (k&gt;=long[i])and(list[i+1,j,k-long[i]]&gt;=list[</a:t>
            </a:r>
            <a:r>
              <a:rPr lang="en-US" altLang="zh-CN" dirty="0" err="1"/>
              <a:t>i,j,k</a:t>
            </a:r>
            <a:r>
              <a:rPr lang="en-US" altLang="zh-CN" dirty="0"/>
              <a:t>]) </a:t>
            </a:r>
            <a:r>
              <a:rPr lang="en-US" altLang="zh-CN" dirty="0" smtClean="0"/>
              <a:t>  </a:t>
            </a:r>
            <a:r>
              <a:rPr lang="en-US" altLang="zh-CN" dirty="0"/>
              <a:t>{</a:t>
            </a:r>
            <a:r>
              <a:rPr lang="zh-CN" altLang="en-US" dirty="0"/>
              <a:t>如果时间</a:t>
            </a:r>
            <a:r>
              <a:rPr lang="en-US" altLang="zh-CN" dirty="0"/>
              <a:t>k</a:t>
            </a:r>
            <a:r>
              <a:rPr lang="zh-CN" altLang="en-US" dirty="0"/>
              <a:t>能录第</a:t>
            </a:r>
            <a:r>
              <a:rPr lang="en-US" altLang="zh-CN" dirty="0"/>
              <a:t>I</a:t>
            </a:r>
            <a:r>
              <a:rPr lang="zh-CN" altLang="en-US" dirty="0"/>
              <a:t>首歌，并且比不录时多，就录第</a:t>
            </a:r>
            <a:r>
              <a:rPr lang="en-US" altLang="zh-CN" dirty="0"/>
              <a:t>I</a:t>
            </a:r>
            <a:r>
              <a:rPr lang="zh-CN" altLang="en-US" dirty="0"/>
              <a:t>首</a:t>
            </a:r>
            <a:r>
              <a:rPr lang="en-US" altLang="zh-CN" dirty="0"/>
              <a:t>}</a:t>
            </a:r>
          </a:p>
          <a:p>
            <a:r>
              <a:rPr lang="en-US" altLang="zh-CN" dirty="0"/>
              <a:t>              then list[</a:t>
            </a:r>
            <a:r>
              <a:rPr lang="en-US" altLang="zh-CN" dirty="0" err="1"/>
              <a:t>i,j,k</a:t>
            </a:r>
            <a:r>
              <a:rPr lang="en-US" altLang="zh-CN" dirty="0"/>
              <a:t>]:=list[i+1,j,k-long[i]]+1</a:t>
            </a:r>
          </a:p>
          <a:p>
            <a:r>
              <a:rPr lang="en-US" altLang="zh-CN" dirty="0"/>
              <a:t>              else</a:t>
            </a:r>
          </a:p>
          <a:p>
            <a:r>
              <a:rPr lang="en-US" altLang="zh-CN" dirty="0"/>
              <a:t>                if (j&gt;0)and(list[i+1,j-1,t-long[i]]&gt;=list[</a:t>
            </a:r>
            <a:r>
              <a:rPr lang="en-US" altLang="zh-CN" dirty="0" err="1"/>
              <a:t>i,j,k</a:t>
            </a:r>
            <a:r>
              <a:rPr lang="en-US" altLang="zh-CN" dirty="0"/>
              <a:t>]) </a:t>
            </a:r>
            <a:r>
              <a:rPr lang="en-US" altLang="zh-CN" dirty="0" smtClean="0"/>
              <a:t> {</a:t>
            </a:r>
            <a:r>
              <a:rPr lang="en-US" altLang="zh-CN" dirty="0"/>
              <a:t>k</a:t>
            </a:r>
            <a:r>
              <a:rPr lang="zh-CN" altLang="en-US" dirty="0"/>
              <a:t>不足以录第</a:t>
            </a:r>
            <a:r>
              <a:rPr lang="en-US" altLang="zh-CN" dirty="0"/>
              <a:t>I</a:t>
            </a:r>
            <a:r>
              <a:rPr lang="zh-CN" altLang="en-US" dirty="0"/>
              <a:t>首歌，但有剩余盘</a:t>
            </a:r>
            <a:r>
              <a:rPr lang="en-US" altLang="zh-CN" dirty="0"/>
              <a:t>j&gt;0, </a:t>
            </a:r>
            <a:r>
              <a:rPr lang="zh-CN" altLang="en-US" dirty="0"/>
              <a:t>并且比不录时多，就录第</a:t>
            </a:r>
            <a:r>
              <a:rPr lang="en-US" altLang="zh-CN" dirty="0"/>
              <a:t>I</a:t>
            </a:r>
            <a:r>
              <a:rPr lang="zh-CN" altLang="en-US" dirty="0"/>
              <a:t>首</a:t>
            </a:r>
            <a:r>
              <a:rPr lang="en-US" altLang="zh-CN" dirty="0"/>
              <a:t>}</a:t>
            </a:r>
            <a:endParaRPr lang="zh-CN" altLang="en-US" dirty="0"/>
          </a:p>
          <a:p>
            <a:r>
              <a:rPr lang="zh-CN" altLang="en-US" dirty="0"/>
              <a:t>                </a:t>
            </a:r>
            <a:r>
              <a:rPr lang="en-US" altLang="zh-CN" dirty="0"/>
              <a:t>then list[</a:t>
            </a:r>
            <a:r>
              <a:rPr lang="en-US" altLang="zh-CN" dirty="0" err="1"/>
              <a:t>i,j,k</a:t>
            </a:r>
            <a:r>
              <a:rPr lang="en-US" altLang="zh-CN" dirty="0"/>
              <a:t>]:=list[i+1,j-1,t-long[i]]+1;</a:t>
            </a:r>
          </a:p>
          <a:p>
            <a:r>
              <a:rPr lang="en-US" altLang="zh-CN" dirty="0"/>
              <a:t>            end;</a:t>
            </a:r>
          </a:p>
          <a:p>
            <a:r>
              <a:rPr lang="en-US" altLang="zh-CN" dirty="0"/>
              <a:t>end;</a:t>
            </a:r>
          </a:p>
          <a:p>
            <a:r>
              <a:rPr lang="en-US" altLang="zh-CN" dirty="0"/>
              <a:t>     </a:t>
            </a:r>
            <a:r>
              <a:rPr lang="en-US" altLang="zh-CN" dirty="0" err="1"/>
              <a:t>writeln</a:t>
            </a:r>
            <a:r>
              <a:rPr lang="en-US" altLang="zh-CN" dirty="0"/>
              <a:t>(list[1,m-1,t]);{</a:t>
            </a:r>
            <a:r>
              <a:rPr lang="zh-CN" altLang="en-US" dirty="0"/>
              <a:t>输出最多数目</a:t>
            </a:r>
            <a:r>
              <a:rPr lang="en-US" altLang="zh-CN" dirty="0" smtClean="0"/>
              <a:t>}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0085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分析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zh-CN" altLang="en-US" b="1" dirty="0"/>
              <a:t>算法２：</a:t>
            </a:r>
            <a:r>
              <a:rPr lang="en-US" altLang="zh-CN" b="1" dirty="0"/>
              <a:t>changpian1.txt/changpian2.txt</a:t>
            </a:r>
            <a:endParaRPr lang="en-US" altLang="zh-CN" dirty="0"/>
          </a:p>
          <a:p>
            <a:r>
              <a:rPr lang="en-US" altLang="zh-CN" b="1" dirty="0"/>
              <a:t> </a:t>
            </a:r>
            <a:r>
              <a:rPr lang="zh-CN" altLang="en-US" b="1" dirty="0"/>
              <a:t>用</a:t>
            </a:r>
            <a:r>
              <a:rPr lang="en-US" altLang="zh-CN" b="1" dirty="0"/>
              <a:t>a[i]</a:t>
            </a:r>
            <a:r>
              <a:rPr lang="zh-CN" altLang="en-US" b="1" dirty="0"/>
              <a:t>保存第</a:t>
            </a:r>
            <a:r>
              <a:rPr lang="en-US" altLang="zh-CN" b="1" dirty="0"/>
              <a:t>i</a:t>
            </a:r>
            <a:r>
              <a:rPr lang="zh-CN" altLang="en-US" b="1" dirty="0"/>
              <a:t>首歌曲的长度。</a:t>
            </a:r>
            <a:endParaRPr lang="zh-CN" altLang="en-US" dirty="0"/>
          </a:p>
          <a:p>
            <a:r>
              <a:rPr lang="zh-CN" altLang="en-US" b="1" dirty="0"/>
              <a:t> </a:t>
            </a:r>
            <a:r>
              <a:rPr lang="en-US" altLang="zh-CN" b="1" dirty="0"/>
              <a:t>D[</a:t>
            </a:r>
            <a:r>
              <a:rPr lang="en-US" altLang="zh-CN" b="1" dirty="0" err="1"/>
              <a:t>i,j</a:t>
            </a:r>
            <a:r>
              <a:rPr lang="en-US" altLang="zh-CN" b="1" dirty="0"/>
              <a:t>]</a:t>
            </a:r>
            <a:r>
              <a:rPr lang="zh-CN" altLang="en-US" b="1" dirty="0"/>
              <a:t>＝用</a:t>
            </a:r>
            <a:r>
              <a:rPr lang="en-US" altLang="zh-CN" b="1" dirty="0"/>
              <a:t>1</a:t>
            </a:r>
            <a:r>
              <a:rPr lang="zh-CN" altLang="en-US" b="1" dirty="0"/>
              <a:t>张盘可以保存</a:t>
            </a:r>
            <a:r>
              <a:rPr lang="en-US" altLang="zh-CN" b="1" dirty="0"/>
              <a:t>i</a:t>
            </a:r>
            <a:r>
              <a:rPr lang="zh-CN" altLang="en-US" b="1" dirty="0"/>
              <a:t>到</a:t>
            </a:r>
            <a:r>
              <a:rPr lang="en-US" altLang="zh-CN" b="1" dirty="0"/>
              <a:t>j</a:t>
            </a:r>
            <a:r>
              <a:rPr lang="zh-CN" altLang="en-US" b="1" dirty="0"/>
              <a:t>首歌曲之间最多的歌曲数目。</a:t>
            </a:r>
            <a:endParaRPr lang="zh-CN" altLang="en-US" dirty="0"/>
          </a:p>
          <a:p>
            <a:r>
              <a:rPr lang="zh-CN" altLang="en-US" b="1" dirty="0"/>
              <a:t> 设</a:t>
            </a:r>
            <a:r>
              <a:rPr lang="en-US" altLang="zh-CN" b="1" dirty="0" err="1"/>
              <a:t>Ans</a:t>
            </a:r>
            <a:r>
              <a:rPr lang="en-US" altLang="zh-CN" b="1" dirty="0"/>
              <a:t>[</a:t>
            </a:r>
            <a:r>
              <a:rPr lang="en-US" altLang="zh-CN" b="1" dirty="0" err="1"/>
              <a:t>i,j</a:t>
            </a:r>
            <a:r>
              <a:rPr lang="en-US" altLang="zh-CN" b="1" dirty="0"/>
              <a:t>]=</a:t>
            </a:r>
            <a:r>
              <a:rPr lang="zh-CN" altLang="en-US" b="1" dirty="0"/>
              <a:t>用</a:t>
            </a:r>
            <a:r>
              <a:rPr lang="en-US" altLang="zh-CN" b="1" dirty="0"/>
              <a:t>i</a:t>
            </a:r>
            <a:r>
              <a:rPr lang="zh-CN" altLang="en-US" b="1" dirty="0"/>
              <a:t>张盘可以把前</a:t>
            </a:r>
            <a:r>
              <a:rPr lang="en-US" altLang="zh-CN" b="1" dirty="0"/>
              <a:t>j</a:t>
            </a:r>
            <a:r>
              <a:rPr lang="zh-CN" altLang="en-US" b="1" dirty="0"/>
              <a:t>首歌能录制的最多数量。</a:t>
            </a:r>
            <a:endParaRPr lang="zh-CN" altLang="en-US" dirty="0"/>
          </a:p>
          <a:p>
            <a:r>
              <a:rPr lang="zh-CN" altLang="en-US" b="1" dirty="0"/>
              <a:t>状态转移方程：</a:t>
            </a:r>
            <a:endParaRPr lang="zh-CN" altLang="en-US" dirty="0"/>
          </a:p>
          <a:p>
            <a:r>
              <a:rPr lang="zh-CN" altLang="en-US" b="1" dirty="0"/>
              <a:t>   </a:t>
            </a:r>
            <a:r>
              <a:rPr lang="en-US" altLang="zh-CN" b="1" dirty="0" err="1"/>
              <a:t>ans</a:t>
            </a:r>
            <a:r>
              <a:rPr lang="en-US" altLang="zh-CN" b="1" dirty="0"/>
              <a:t>[</a:t>
            </a:r>
            <a:r>
              <a:rPr lang="en-US" altLang="zh-CN" b="1" dirty="0" err="1"/>
              <a:t>i,j</a:t>
            </a:r>
            <a:r>
              <a:rPr lang="en-US" altLang="zh-CN" b="1" dirty="0"/>
              <a:t>]=max{</a:t>
            </a:r>
            <a:r>
              <a:rPr lang="en-US" altLang="zh-CN" b="1" dirty="0" err="1"/>
              <a:t>ans</a:t>
            </a:r>
            <a:r>
              <a:rPr lang="en-US" altLang="zh-CN" b="1" dirty="0"/>
              <a:t>[i-1,k-1]+d[</a:t>
            </a:r>
            <a:r>
              <a:rPr lang="en-US" altLang="zh-CN" b="1" dirty="0" err="1"/>
              <a:t>k,j</a:t>
            </a:r>
            <a:r>
              <a:rPr lang="en-US" altLang="zh-CN" b="1" dirty="0"/>
              <a:t>]} </a:t>
            </a:r>
            <a:endParaRPr lang="en-US" altLang="zh-CN" dirty="0"/>
          </a:p>
          <a:p>
            <a:r>
              <a:rPr lang="en-US" altLang="zh-CN" b="1" dirty="0"/>
              <a:t>        (1&lt;=k&lt;=j)</a:t>
            </a:r>
            <a:endParaRPr lang="en-US" altLang="zh-CN" dirty="0"/>
          </a:p>
          <a:p>
            <a:r>
              <a:rPr lang="zh-CN" altLang="en-US" b="1" dirty="0"/>
              <a:t>目标：</a:t>
            </a:r>
            <a:r>
              <a:rPr lang="en-US" altLang="zh-CN" b="1" dirty="0" err="1"/>
              <a:t>ans</a:t>
            </a:r>
            <a:r>
              <a:rPr lang="en-US" altLang="zh-CN" b="1" dirty="0"/>
              <a:t>[</a:t>
            </a:r>
            <a:r>
              <a:rPr lang="en-US" altLang="zh-CN" b="1" dirty="0" err="1"/>
              <a:t>m,n</a:t>
            </a:r>
            <a:r>
              <a:rPr lang="en-US" altLang="zh-CN" b="1" dirty="0" smtClean="0"/>
              <a:t>] </a:t>
            </a:r>
            <a:r>
              <a:rPr lang="zh-CN" altLang="en-US" b="1" dirty="0" smtClean="0"/>
              <a:t>时间复杂度</a:t>
            </a:r>
            <a:r>
              <a:rPr lang="en-US" altLang="zh-CN" b="1" dirty="0" smtClean="0"/>
              <a:t>O</a:t>
            </a:r>
            <a:r>
              <a:rPr lang="zh-CN" altLang="en-US" b="1" dirty="0" smtClean="0"/>
              <a:t>（</a:t>
            </a:r>
            <a:r>
              <a:rPr lang="en-US" altLang="zh-CN" b="1" smtClean="0"/>
              <a:t>n^2*M);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617312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最长上升子</a:t>
            </a:r>
            <a:r>
              <a:rPr lang="zh-CN" altLang="en-US" dirty="0" smtClean="0"/>
              <a:t>序列</a:t>
            </a:r>
            <a:r>
              <a:rPr lang="en-US" altLang="zh-CN" dirty="0" smtClean="0"/>
              <a:t>LIS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4320" y="1298448"/>
            <a:ext cx="8595360" cy="4937760"/>
          </a:xfrm>
          <a:prstGeom prst="rect">
            <a:avLst/>
          </a:prstGeom>
        </p:spPr>
        <p:txBody>
          <a:bodyPr/>
          <a:lstStyle/>
          <a:p>
            <a:r>
              <a:rPr lang="en-US" altLang="zh-CN" dirty="0" smtClean="0"/>
              <a:t>【</a:t>
            </a:r>
            <a:r>
              <a:rPr lang="zh-CN" altLang="en-US" dirty="0" smtClean="0"/>
              <a:t>题目描述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r>
              <a:rPr lang="zh-CN" altLang="en-US" dirty="0"/>
              <a:t>给定一</a:t>
            </a:r>
            <a:r>
              <a:rPr lang="zh-CN" altLang="en-US" dirty="0" smtClean="0"/>
              <a:t>个长度为</a:t>
            </a:r>
            <a:r>
              <a:rPr lang="en-US" altLang="zh-CN" dirty="0" smtClean="0"/>
              <a:t>N</a:t>
            </a:r>
            <a:r>
              <a:rPr lang="zh-CN" altLang="en-US" dirty="0" smtClean="0"/>
              <a:t>的序列</a:t>
            </a:r>
            <a:r>
              <a:rPr lang="en-US" altLang="zh-CN" dirty="0" smtClean="0"/>
              <a:t>A[i]</a:t>
            </a:r>
            <a:r>
              <a:rPr lang="zh-CN" altLang="en-US" dirty="0" smtClean="0"/>
              <a:t>，请你找出一个下表序列</a:t>
            </a:r>
            <a:r>
              <a:rPr lang="en-US" altLang="zh-CN" dirty="0" smtClean="0"/>
              <a:t>i1,i2,i3……</a:t>
            </a:r>
            <a:r>
              <a:rPr lang="en-US" altLang="zh-CN" dirty="0" err="1" smtClean="0"/>
              <a:t>im</a:t>
            </a:r>
            <a:r>
              <a:rPr lang="zh-CN" altLang="en-US" dirty="0" smtClean="0"/>
              <a:t>，</a:t>
            </a:r>
            <a:r>
              <a:rPr lang="en-US" altLang="zh-CN" dirty="0" smtClean="0"/>
              <a:t>m&lt;n,</a:t>
            </a:r>
            <a:r>
              <a:rPr lang="zh-CN" altLang="en-US" dirty="0" smtClean="0"/>
              <a:t>并使得</a:t>
            </a:r>
            <a:r>
              <a:rPr lang="en-US" altLang="zh-CN" dirty="0" smtClean="0"/>
              <a:t>i1&lt;i2&lt;i3&lt;……&lt;</a:t>
            </a:r>
            <a:r>
              <a:rPr lang="en-US" altLang="zh-CN" dirty="0" err="1" smtClean="0"/>
              <a:t>im;A</a:t>
            </a:r>
            <a:r>
              <a:rPr lang="en-US" altLang="zh-CN" dirty="0" smtClean="0"/>
              <a:t>[i1]&lt;A[i2]&lt;A[i3]……&lt;A[</a:t>
            </a:r>
            <a:r>
              <a:rPr lang="en-US" altLang="zh-CN" dirty="0" err="1" smtClean="0"/>
              <a:t>im</a:t>
            </a:r>
            <a:r>
              <a:rPr lang="en-US" altLang="zh-CN" dirty="0" smtClean="0"/>
              <a:t>]</a:t>
            </a:r>
            <a:r>
              <a:rPr lang="zh-CN" altLang="en-US" dirty="0" smtClean="0"/>
              <a:t>，求最大的</a:t>
            </a:r>
            <a:r>
              <a:rPr lang="en-US" altLang="zh-CN" dirty="0" smtClean="0"/>
              <a:t>M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3453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代码</a:t>
            </a:r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参见</a:t>
            </a:r>
            <a:r>
              <a:rPr lang="en-US" altLang="zh-CN" dirty="0" smtClean="0"/>
              <a:t>chanpian12.pas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3632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分析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算法</a:t>
            </a:r>
            <a:r>
              <a:rPr lang="en-US" altLang="zh-CN" dirty="0" smtClean="0"/>
              <a:t>3</a:t>
            </a:r>
          </a:p>
          <a:p>
            <a:r>
              <a:rPr lang="zh-CN" altLang="en-US" dirty="0" smtClean="0"/>
              <a:t>用</a:t>
            </a:r>
            <a:r>
              <a:rPr lang="en-US" altLang="zh-CN" dirty="0" smtClean="0"/>
              <a:t>F[</a:t>
            </a:r>
            <a:r>
              <a:rPr lang="en-US" altLang="zh-CN" dirty="0" err="1" smtClean="0"/>
              <a:t>I,j</a:t>
            </a:r>
            <a:r>
              <a:rPr lang="en-US" altLang="zh-CN" dirty="0" smtClean="0"/>
              <a:t>]</a:t>
            </a:r>
            <a:r>
              <a:rPr lang="zh-CN" altLang="en-US" dirty="0" smtClean="0"/>
              <a:t>表示前</a:t>
            </a:r>
            <a:r>
              <a:rPr lang="en-US" altLang="zh-CN" dirty="0" smtClean="0"/>
              <a:t>i</a:t>
            </a:r>
            <a:r>
              <a:rPr lang="zh-CN" altLang="en-US" dirty="0" smtClean="0"/>
              <a:t>个唱片选取了</a:t>
            </a:r>
            <a:r>
              <a:rPr lang="en-US" altLang="zh-CN" dirty="0" smtClean="0"/>
              <a:t>j</a:t>
            </a:r>
            <a:r>
              <a:rPr lang="zh-CN" altLang="en-US" dirty="0" smtClean="0"/>
              <a:t>首的最小代价，</a:t>
            </a:r>
            <a:endParaRPr lang="en-US" altLang="zh-CN" dirty="0" smtClean="0"/>
          </a:p>
          <a:p>
            <a:r>
              <a:rPr lang="en-US" altLang="zh-CN" dirty="0" smtClean="0"/>
              <a:t>F[</a:t>
            </a:r>
            <a:r>
              <a:rPr lang="en-US" altLang="zh-CN" dirty="0" err="1" smtClean="0"/>
              <a:t>I,j</a:t>
            </a:r>
            <a:r>
              <a:rPr lang="en-US" altLang="zh-CN" dirty="0" smtClean="0"/>
              <a:t>]=</a:t>
            </a:r>
            <a:r>
              <a:rPr lang="zh-CN" altLang="en-US" dirty="0" smtClean="0"/>
              <a:t>（</a:t>
            </a:r>
            <a:r>
              <a:rPr lang="en-US" altLang="zh-CN" dirty="0" err="1" smtClean="0"/>
              <a:t>a,b</a:t>
            </a:r>
            <a:r>
              <a:rPr lang="en-US" altLang="zh-CN" dirty="0" smtClean="0"/>
              <a:t>);</a:t>
            </a:r>
            <a:r>
              <a:rPr lang="zh-CN" altLang="en-US" dirty="0" smtClean="0"/>
              <a:t> </a:t>
            </a:r>
            <a:r>
              <a:rPr lang="en-US" altLang="zh-CN" dirty="0" smtClean="0"/>
              <a:t>a</a:t>
            </a:r>
            <a:r>
              <a:rPr lang="zh-CN" altLang="en-US" dirty="0" smtClean="0"/>
              <a:t>表示盘的数量，</a:t>
            </a:r>
            <a:r>
              <a:rPr lang="en-US" altLang="zh-CN" dirty="0" smtClean="0"/>
              <a:t>b</a:t>
            </a:r>
            <a:r>
              <a:rPr lang="zh-CN" altLang="en-US" dirty="0" smtClean="0"/>
              <a:t>表示最后一张盘的花费时间。</a:t>
            </a:r>
            <a:endParaRPr lang="en-US" altLang="zh-CN" dirty="0" smtClean="0"/>
          </a:p>
          <a:p>
            <a:r>
              <a:rPr lang="en-US" altLang="zh-CN" dirty="0" smtClean="0"/>
              <a:t>F[</a:t>
            </a:r>
            <a:r>
              <a:rPr lang="en-US" altLang="zh-CN" dirty="0" err="1" smtClean="0"/>
              <a:t>I,j</a:t>
            </a:r>
            <a:r>
              <a:rPr lang="en-US" altLang="zh-CN" dirty="0" smtClean="0"/>
              <a:t>]=Min(F[i-1,j],F[i-1,j-1]+Time[i]);</a:t>
            </a:r>
          </a:p>
          <a:p>
            <a:r>
              <a:rPr lang="zh-CN" altLang="en-US" dirty="0" smtClean="0"/>
              <a:t>初始状态</a:t>
            </a:r>
            <a:r>
              <a:rPr lang="en-US" altLang="zh-CN" dirty="0" smtClean="0"/>
              <a:t>F[0,0]:=(0,0); </a:t>
            </a:r>
          </a:p>
          <a:p>
            <a:r>
              <a:rPr lang="zh-CN" altLang="en-US" dirty="0" smtClean="0"/>
              <a:t>目标状态</a:t>
            </a:r>
            <a:r>
              <a:rPr lang="en-US" altLang="zh-CN" dirty="0" err="1" smtClean="0"/>
              <a:t>ans</a:t>
            </a:r>
            <a:r>
              <a:rPr lang="en-US" altLang="zh-CN" dirty="0" smtClean="0"/>
              <a:t>=Max(i)   </a:t>
            </a:r>
            <a:r>
              <a:rPr lang="zh-CN" altLang="en-US" dirty="0" smtClean="0"/>
              <a:t>满足</a:t>
            </a:r>
            <a:r>
              <a:rPr lang="en-US" altLang="zh-CN" dirty="0" smtClean="0"/>
              <a:t>F[</a:t>
            </a:r>
            <a:r>
              <a:rPr lang="en-US" altLang="zh-CN" dirty="0" err="1" smtClean="0"/>
              <a:t>n,i</a:t>
            </a:r>
            <a:r>
              <a:rPr lang="en-US" altLang="zh-CN" smtClean="0"/>
              <a:t>]&lt;(M+1,0);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742640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/>
              <a:t>最小加法</a:t>
            </a:r>
            <a:r>
              <a:rPr lang="zh-CN" altLang="en-US" b="1" dirty="0" smtClean="0"/>
              <a:t>表达式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zh-CN" altLang="en-US" dirty="0" smtClean="0"/>
              <a:t>有</a:t>
            </a:r>
            <a:r>
              <a:rPr lang="zh-CN" altLang="en-US" dirty="0"/>
              <a:t>一个由数字</a:t>
            </a:r>
            <a:r>
              <a:rPr lang="en-US" altLang="zh-CN" dirty="0"/>
              <a:t>1</a:t>
            </a:r>
            <a:r>
              <a:rPr lang="zh-CN" altLang="en-US" dirty="0"/>
              <a:t>，</a:t>
            </a:r>
            <a:r>
              <a:rPr lang="en-US" altLang="zh-CN" dirty="0"/>
              <a:t>2</a:t>
            </a:r>
            <a:r>
              <a:rPr lang="zh-CN" altLang="en-US" dirty="0"/>
              <a:t>，</a:t>
            </a:r>
            <a:r>
              <a:rPr lang="en-US" altLang="zh-CN" dirty="0"/>
              <a:t>... </a:t>
            </a:r>
            <a:r>
              <a:rPr lang="zh-CN" altLang="en-US" dirty="0"/>
              <a:t>，</a:t>
            </a:r>
            <a:r>
              <a:rPr lang="en-US" altLang="zh-CN" dirty="0"/>
              <a:t>9</a:t>
            </a:r>
            <a:r>
              <a:rPr lang="zh-CN" altLang="en-US" dirty="0"/>
              <a:t>组成的数字串（长度不超过</a:t>
            </a:r>
            <a:r>
              <a:rPr lang="en-US" altLang="zh-CN" dirty="0"/>
              <a:t>200</a:t>
            </a:r>
            <a:r>
              <a:rPr lang="zh-CN" altLang="en-US" dirty="0"/>
              <a:t>），问如何将</a:t>
            </a:r>
            <a:r>
              <a:rPr lang="en-US" altLang="zh-CN" dirty="0"/>
              <a:t>M(M&lt;=20)</a:t>
            </a:r>
            <a:r>
              <a:rPr lang="zh-CN" altLang="en-US" dirty="0"/>
              <a:t>个加号</a:t>
            </a:r>
            <a:r>
              <a:rPr lang="en-US" altLang="zh-CN" dirty="0"/>
              <a:t>(“+”)</a:t>
            </a:r>
            <a:r>
              <a:rPr lang="zh-CN" altLang="en-US" dirty="0"/>
              <a:t>插入到这个数字串中，使所形成的算术表达式的值最小。请编一个程序解决这个问题。注意：加号不能加在数字串的最前面或最末尾，也不应有两个或两个以上的加号相邻。</a:t>
            </a:r>
            <a:r>
              <a:rPr lang="en-US" altLang="zh-CN" dirty="0"/>
              <a:t>M</a:t>
            </a:r>
            <a:r>
              <a:rPr lang="zh-CN" altLang="en-US" dirty="0"/>
              <a:t>保证小于数字串的长度。例如：数字串</a:t>
            </a:r>
            <a:r>
              <a:rPr lang="en-US" altLang="zh-CN" dirty="0"/>
              <a:t>79846</a:t>
            </a:r>
            <a:r>
              <a:rPr lang="zh-CN" altLang="en-US" dirty="0"/>
              <a:t>，若需要加入两个加号，则最佳方案为</a:t>
            </a:r>
            <a:r>
              <a:rPr lang="en-US" altLang="zh-CN" dirty="0"/>
              <a:t>79+8+46</a:t>
            </a:r>
            <a:r>
              <a:rPr lang="zh-CN" altLang="en-US" dirty="0"/>
              <a:t>，算术表达式的值</a:t>
            </a:r>
            <a:r>
              <a:rPr lang="en-US" altLang="zh-CN" dirty="0"/>
              <a:t>133</a:t>
            </a:r>
            <a:r>
              <a:rPr lang="zh-CN" altLang="en-US" dirty="0"/>
              <a:t>。</a:t>
            </a:r>
          </a:p>
          <a:p>
            <a:r>
              <a:rPr lang="en-US" altLang="zh-CN" b="1" dirty="0"/>
              <a:t>[</a:t>
            </a:r>
            <a:r>
              <a:rPr lang="zh-CN" altLang="en-US" b="1" dirty="0"/>
              <a:t>输入格式</a:t>
            </a:r>
            <a:r>
              <a:rPr lang="en-US" altLang="zh-CN" b="1" dirty="0"/>
              <a:t>]</a:t>
            </a:r>
            <a:r>
              <a:rPr lang="zh-CN" altLang="en-US" dirty="0"/>
              <a:t>数字串在输入文件的第一行行首（数字串中间无空格且不折行），Ｍ的值在输入文件的第二行行首。</a:t>
            </a:r>
            <a:br>
              <a:rPr lang="zh-CN" altLang="en-US" dirty="0"/>
            </a:br>
            <a:r>
              <a:rPr lang="en-US" altLang="zh-CN" b="1" dirty="0"/>
              <a:t>[</a:t>
            </a:r>
            <a:r>
              <a:rPr lang="zh-CN" altLang="en-US" b="1" dirty="0"/>
              <a:t>输出格式］</a:t>
            </a:r>
            <a:r>
              <a:rPr lang="zh-CN" altLang="en-US" dirty="0"/>
              <a:t>在屏幕上输出所求得的最小和的精确值。</a:t>
            </a:r>
          </a:p>
          <a:p>
            <a:r>
              <a:rPr lang="en-US" altLang="zh-CN" b="1" dirty="0"/>
              <a:t>[</a:t>
            </a:r>
            <a:r>
              <a:rPr lang="zh-CN" altLang="en-US" b="1" dirty="0"/>
              <a:t>输入输出举例］</a:t>
            </a:r>
            <a:br>
              <a:rPr lang="zh-CN" altLang="en-US" b="1" dirty="0"/>
            </a:br>
            <a:r>
              <a:rPr lang="zh-CN" altLang="en-US" b="1" dirty="0"/>
              <a:t>输 入 ：</a:t>
            </a:r>
            <a:endParaRPr lang="zh-CN" altLang="en-US" dirty="0"/>
          </a:p>
          <a:p>
            <a:r>
              <a:rPr lang="en-US" altLang="zh-CN" dirty="0"/>
              <a:t>82363983742</a:t>
            </a:r>
            <a:r>
              <a:rPr lang="zh-CN" altLang="en-US" dirty="0"/>
              <a:t>  </a:t>
            </a:r>
          </a:p>
          <a:p>
            <a:r>
              <a:rPr lang="en-US" altLang="zh-CN" dirty="0"/>
              <a:t>3</a:t>
            </a:r>
            <a:r>
              <a:rPr lang="zh-CN" altLang="en-US" b="1" dirty="0"/>
              <a:t/>
            </a:r>
            <a:br>
              <a:rPr lang="zh-CN" altLang="en-US" b="1" dirty="0"/>
            </a:br>
            <a:r>
              <a:rPr lang="zh-CN" altLang="en-US" b="1" dirty="0"/>
              <a:t>输 出：</a:t>
            </a:r>
            <a:endParaRPr lang="zh-CN" altLang="en-US" dirty="0"/>
          </a:p>
          <a:p>
            <a:r>
              <a:rPr lang="en-US" altLang="zh-CN" dirty="0"/>
              <a:t>2170 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77519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分析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我们用</a:t>
            </a:r>
            <a:r>
              <a:rPr lang="en-US" altLang="zh-CN" dirty="0" smtClean="0"/>
              <a:t>F[</a:t>
            </a:r>
            <a:r>
              <a:rPr lang="en-US" altLang="zh-CN" dirty="0" err="1" smtClean="0"/>
              <a:t>I,j</a:t>
            </a:r>
            <a:r>
              <a:rPr lang="en-US" altLang="zh-CN" dirty="0" smtClean="0"/>
              <a:t>]</a:t>
            </a:r>
            <a:r>
              <a:rPr lang="zh-CN" altLang="en-US" dirty="0" smtClean="0"/>
              <a:t>表示前</a:t>
            </a:r>
            <a:r>
              <a:rPr lang="en-US" altLang="zh-CN" dirty="0" smtClean="0"/>
              <a:t>i</a:t>
            </a:r>
            <a:r>
              <a:rPr lang="zh-CN" altLang="en-US" dirty="0" smtClean="0"/>
              <a:t>个数，已经分成了</a:t>
            </a:r>
            <a:r>
              <a:rPr lang="en-US" altLang="zh-CN" dirty="0" smtClean="0"/>
              <a:t>j</a:t>
            </a:r>
            <a:r>
              <a:rPr lang="zh-CN" altLang="en-US" dirty="0" smtClean="0"/>
              <a:t>各部分的最大和。</a:t>
            </a:r>
            <a:endParaRPr lang="en-US" altLang="zh-CN" dirty="0" smtClean="0"/>
          </a:p>
          <a:p>
            <a:r>
              <a:rPr lang="zh-CN" altLang="en-US" dirty="0" smtClean="0"/>
              <a:t>那么有</a:t>
            </a:r>
            <a:r>
              <a:rPr lang="en-US" altLang="zh-CN" dirty="0" smtClean="0"/>
              <a:t>F[</a:t>
            </a:r>
            <a:r>
              <a:rPr lang="en-US" altLang="zh-CN" dirty="0" err="1" smtClean="0"/>
              <a:t>I,j</a:t>
            </a:r>
            <a:r>
              <a:rPr lang="en-US" altLang="zh-CN" dirty="0" smtClean="0"/>
              <a:t>]=Min(F[k,j-1]+</a:t>
            </a:r>
            <a:r>
              <a:rPr lang="en-US" altLang="zh-CN" dirty="0" err="1" smtClean="0"/>
              <a:t>Num</a:t>
            </a:r>
            <a:r>
              <a:rPr lang="en-US" altLang="zh-CN" dirty="0" smtClean="0"/>
              <a:t>(k+1,i));</a:t>
            </a:r>
          </a:p>
          <a:p>
            <a:endParaRPr lang="en-US" altLang="zh-CN" dirty="0"/>
          </a:p>
          <a:p>
            <a:r>
              <a:rPr lang="zh-CN" altLang="en-US" dirty="0"/>
              <a:t>最终的</a:t>
            </a:r>
            <a:r>
              <a:rPr lang="zh-CN" altLang="en-US" dirty="0" smtClean="0"/>
              <a:t>状态为：</a:t>
            </a:r>
            <a:r>
              <a:rPr lang="en-US" altLang="zh-CN" dirty="0" smtClean="0"/>
              <a:t>F[</a:t>
            </a:r>
            <a:r>
              <a:rPr lang="en-US" altLang="zh-CN" dirty="0" err="1" smtClean="0"/>
              <a:t>N,m</a:t>
            </a:r>
            <a:r>
              <a:rPr lang="en-US" altLang="zh-CN" dirty="0"/>
              <a:t>]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8517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dirty="0"/>
              <a:t>字符串转换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zh-CN" altLang="en-US" dirty="0" smtClean="0"/>
              <a:t>设</a:t>
            </a:r>
            <a:r>
              <a:rPr lang="en-US" altLang="zh-CN" dirty="0"/>
              <a:t>A</a:t>
            </a:r>
            <a:r>
              <a:rPr lang="zh-CN" altLang="en-US" dirty="0"/>
              <a:t>和</a:t>
            </a:r>
            <a:r>
              <a:rPr lang="en-US" altLang="zh-CN" dirty="0"/>
              <a:t>B</a:t>
            </a:r>
            <a:r>
              <a:rPr lang="zh-CN" altLang="en-US" dirty="0"/>
              <a:t>是两个字符串。我们可以通过下面的三种字符操将字符串Ａ转换为字符串Ｂ。字符操作包括：</a:t>
            </a:r>
          </a:p>
          <a:p>
            <a:r>
              <a:rPr lang="zh-CN" altLang="en-US" dirty="0"/>
              <a:t>（１） 删除一个字符。</a:t>
            </a:r>
          </a:p>
          <a:p>
            <a:r>
              <a:rPr lang="zh-CN" altLang="en-US" dirty="0"/>
              <a:t>（２） 插入一个字符。</a:t>
            </a:r>
          </a:p>
          <a:p>
            <a:r>
              <a:rPr lang="zh-CN" altLang="en-US" dirty="0"/>
              <a:t>（３） 将一个字符改为另一个字符。</a:t>
            </a:r>
          </a:p>
          <a:p>
            <a:r>
              <a:rPr lang="zh-CN" altLang="en-US" dirty="0"/>
              <a:t>对于给定的字符串Ａ和Ｂ，要求用最少的操作步骤将Ａ转换为Ｂ。</a:t>
            </a:r>
          </a:p>
          <a:p>
            <a:r>
              <a:rPr lang="zh-CN" altLang="en-US" dirty="0"/>
              <a:t>输入：</a:t>
            </a:r>
          </a:p>
          <a:p>
            <a:r>
              <a:rPr lang="zh-CN" altLang="en-US" dirty="0"/>
              <a:t>第一行：Ａ，第二行：Ｂ。</a:t>
            </a:r>
          </a:p>
          <a:p>
            <a:r>
              <a:rPr lang="zh-CN" altLang="en-US" dirty="0"/>
              <a:t>输出：将Ａ转换为Ｂ所用的最少步数。</a:t>
            </a:r>
          </a:p>
          <a:p>
            <a:r>
              <a:rPr lang="zh-CN" altLang="en-US" dirty="0"/>
              <a:t>样例：</a:t>
            </a:r>
          </a:p>
          <a:p>
            <a:r>
              <a:rPr lang="zh-CN" altLang="en-US" dirty="0"/>
              <a:t>输入：</a:t>
            </a:r>
          </a:p>
          <a:p>
            <a:r>
              <a:rPr lang="en-US" altLang="zh-CN" dirty="0" err="1"/>
              <a:t>acdef</a:t>
            </a:r>
            <a:endParaRPr lang="zh-CN" altLang="en-US" dirty="0"/>
          </a:p>
          <a:p>
            <a:r>
              <a:rPr lang="en-US" altLang="zh-CN" dirty="0" err="1"/>
              <a:t>abcde</a:t>
            </a:r>
            <a:endParaRPr lang="zh-CN" altLang="en-US" dirty="0"/>
          </a:p>
          <a:p>
            <a:r>
              <a:rPr lang="zh-CN" altLang="en-US" dirty="0"/>
              <a:t>输出</a:t>
            </a:r>
            <a:r>
              <a:rPr lang="en-US" altLang="zh-CN" dirty="0"/>
              <a:t>:</a:t>
            </a:r>
          </a:p>
          <a:p>
            <a:r>
              <a:rPr lang="en-US" altLang="zh-CN" dirty="0" smtClean="0"/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51363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分析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zh-CN" altLang="en-US" b="1" dirty="0"/>
              <a:t>设</a:t>
            </a:r>
            <a:r>
              <a:rPr lang="en-US" altLang="zh-CN" b="1" dirty="0"/>
              <a:t>f[</a:t>
            </a:r>
            <a:r>
              <a:rPr lang="en-US" altLang="zh-CN" b="1" dirty="0" err="1"/>
              <a:t>i,j</a:t>
            </a:r>
            <a:r>
              <a:rPr lang="en-US" altLang="zh-CN" b="1" dirty="0"/>
              <a:t>]=</a:t>
            </a:r>
            <a:r>
              <a:rPr lang="zh-CN" altLang="en-US" b="1" dirty="0"/>
              <a:t>将ａ的前ｉ个字符变成ｂ的前ｊ个字符的最少操作数。</a:t>
            </a:r>
            <a:endParaRPr lang="zh-CN" altLang="en-US" dirty="0"/>
          </a:p>
          <a:p>
            <a:r>
              <a:rPr lang="zh-CN" altLang="en-US" b="1" dirty="0"/>
              <a:t>  </a:t>
            </a:r>
            <a:r>
              <a:rPr lang="en-US" altLang="zh-CN" b="1" dirty="0"/>
              <a:t>A=‘</a:t>
            </a:r>
            <a:r>
              <a:rPr lang="en-US" altLang="zh-CN" b="1" dirty="0" err="1"/>
              <a:t>acdef</a:t>
            </a:r>
            <a:r>
              <a:rPr lang="en-US" altLang="zh-CN" b="1" dirty="0"/>
              <a:t> ‘</a:t>
            </a:r>
            <a:endParaRPr lang="en-US" altLang="zh-CN" dirty="0"/>
          </a:p>
          <a:p>
            <a:r>
              <a:rPr lang="en-US" altLang="zh-CN" b="1" dirty="0"/>
              <a:t>  B=‘</a:t>
            </a:r>
            <a:r>
              <a:rPr lang="en-US" altLang="zh-CN" b="1" dirty="0" err="1"/>
              <a:t>abcde</a:t>
            </a:r>
            <a:r>
              <a:rPr lang="en-US" altLang="zh-CN" b="1" dirty="0"/>
              <a:t>’</a:t>
            </a:r>
            <a:endParaRPr lang="en-US" altLang="zh-CN" dirty="0"/>
          </a:p>
          <a:p>
            <a:r>
              <a:rPr lang="en-US" altLang="zh-CN" b="1" dirty="0"/>
              <a:t>  i=length(A); j=length(B)</a:t>
            </a:r>
            <a:endParaRPr lang="en-US" altLang="zh-CN" dirty="0"/>
          </a:p>
          <a:p>
            <a:r>
              <a:rPr lang="zh-CN" altLang="en-US" b="1" dirty="0"/>
              <a:t>从后向前依次比较分析，</a:t>
            </a:r>
            <a:r>
              <a:rPr lang="en-US" altLang="zh-CN" b="1" dirty="0"/>
              <a:t>f[</a:t>
            </a:r>
            <a:r>
              <a:rPr lang="en-US" altLang="zh-CN" b="1" dirty="0" err="1"/>
              <a:t>i,j</a:t>
            </a:r>
            <a:r>
              <a:rPr lang="en-US" altLang="zh-CN" b="1" dirty="0"/>
              <a:t>]</a:t>
            </a:r>
            <a:r>
              <a:rPr lang="zh-CN" altLang="en-US" b="1" dirty="0"/>
              <a:t>分三种情况：</a:t>
            </a:r>
            <a:endParaRPr lang="zh-CN" altLang="en-US" dirty="0"/>
          </a:p>
          <a:p>
            <a:r>
              <a:rPr lang="en-US" altLang="zh-CN" b="1" dirty="0"/>
              <a:t>1)</a:t>
            </a:r>
            <a:r>
              <a:rPr lang="zh-CN" altLang="en-US" b="1" dirty="0"/>
              <a:t>删除</a:t>
            </a:r>
            <a:r>
              <a:rPr lang="en-US" altLang="zh-CN" b="1" dirty="0"/>
              <a:t>A</a:t>
            </a:r>
            <a:r>
              <a:rPr lang="zh-CN" altLang="en-US" b="1" dirty="0"/>
              <a:t>中的最后一个字符：</a:t>
            </a:r>
            <a:endParaRPr lang="zh-CN" altLang="en-US" dirty="0"/>
          </a:p>
          <a:p>
            <a:r>
              <a:rPr lang="zh-CN" altLang="en-US" b="1" dirty="0"/>
              <a:t> 问题变为</a:t>
            </a:r>
            <a:r>
              <a:rPr lang="en-US" altLang="zh-CN" b="1" dirty="0"/>
              <a:t>A</a:t>
            </a:r>
            <a:r>
              <a:rPr lang="zh-CN" altLang="en-US" b="1" dirty="0"/>
              <a:t>中剩下的</a:t>
            </a:r>
            <a:r>
              <a:rPr lang="en-US" altLang="zh-CN" b="1" dirty="0"/>
              <a:t>i-1</a:t>
            </a:r>
            <a:r>
              <a:rPr lang="zh-CN" altLang="en-US" b="1" dirty="0"/>
              <a:t>个字符和</a:t>
            </a:r>
            <a:r>
              <a:rPr lang="en-US" altLang="zh-CN" b="1" dirty="0"/>
              <a:t>B</a:t>
            </a:r>
            <a:r>
              <a:rPr lang="zh-CN" altLang="en-US" b="1" dirty="0"/>
              <a:t>中的ｊ个字符的转换。</a:t>
            </a:r>
            <a:endParaRPr lang="zh-CN" altLang="en-US" dirty="0"/>
          </a:p>
          <a:p>
            <a:r>
              <a:rPr lang="zh-CN" altLang="en-US" b="1" dirty="0"/>
              <a:t> 即：</a:t>
            </a:r>
            <a:r>
              <a:rPr lang="en-US" altLang="zh-CN" b="1" dirty="0"/>
              <a:t>f[</a:t>
            </a:r>
            <a:r>
              <a:rPr lang="en-US" altLang="zh-CN" b="1" dirty="0" err="1"/>
              <a:t>i,j</a:t>
            </a:r>
            <a:r>
              <a:rPr lang="en-US" altLang="zh-CN" b="1" dirty="0"/>
              <a:t>]</a:t>
            </a:r>
            <a:r>
              <a:rPr lang="zh-CN" altLang="en-US" b="1" dirty="0"/>
              <a:t>＝</a:t>
            </a:r>
            <a:r>
              <a:rPr lang="en-US" altLang="zh-CN" b="1" dirty="0"/>
              <a:t>F[i-1,j]+1</a:t>
            </a:r>
            <a:endParaRPr lang="en-US" altLang="zh-CN" dirty="0"/>
          </a:p>
          <a:p>
            <a:r>
              <a:rPr lang="en-US" altLang="zh-CN" b="1" dirty="0"/>
              <a:t>2)</a:t>
            </a:r>
            <a:r>
              <a:rPr lang="zh-CN" altLang="en-US" b="1" dirty="0"/>
              <a:t>在</a:t>
            </a:r>
            <a:r>
              <a:rPr lang="en-US" altLang="zh-CN" b="1" dirty="0"/>
              <a:t>A</a:t>
            </a:r>
            <a:r>
              <a:rPr lang="zh-CN" altLang="en-US" b="1" dirty="0"/>
              <a:t>的最后插入一个字符：</a:t>
            </a:r>
            <a:endParaRPr lang="zh-CN" altLang="en-US" dirty="0"/>
          </a:p>
          <a:p>
            <a:r>
              <a:rPr lang="zh-CN" altLang="en-US" b="1" dirty="0"/>
              <a:t> 插入后使</a:t>
            </a:r>
            <a:r>
              <a:rPr lang="en-US" altLang="zh-CN" b="1" dirty="0"/>
              <a:t>a[i+1]=b[j],</a:t>
            </a:r>
            <a:r>
              <a:rPr lang="zh-CN" altLang="en-US" b="1" dirty="0"/>
              <a:t>问题变为</a:t>
            </a:r>
            <a:r>
              <a:rPr lang="en-US" altLang="zh-CN" b="1" dirty="0"/>
              <a:t>A</a:t>
            </a:r>
            <a:r>
              <a:rPr lang="zh-CN" altLang="en-US" b="1" dirty="0"/>
              <a:t>中的前</a:t>
            </a:r>
            <a:r>
              <a:rPr lang="en-US" altLang="zh-CN" b="1" dirty="0"/>
              <a:t>i</a:t>
            </a:r>
            <a:r>
              <a:rPr lang="zh-CN" altLang="en-US" b="1" dirty="0"/>
              <a:t>个字符和</a:t>
            </a:r>
            <a:r>
              <a:rPr lang="en-US" altLang="zh-CN" b="1" dirty="0"/>
              <a:t>B</a:t>
            </a:r>
            <a:r>
              <a:rPr lang="zh-CN" altLang="en-US" b="1" dirty="0"/>
              <a:t>中的前</a:t>
            </a:r>
            <a:r>
              <a:rPr lang="en-US" altLang="zh-CN" b="1" dirty="0"/>
              <a:t>j-1</a:t>
            </a:r>
            <a:r>
              <a:rPr lang="zh-CN" altLang="en-US" b="1" dirty="0"/>
              <a:t>个字符的转换。</a:t>
            </a:r>
            <a:endParaRPr lang="zh-CN" altLang="en-US" dirty="0"/>
          </a:p>
          <a:p>
            <a:r>
              <a:rPr lang="zh-CN" altLang="en-US" b="1" dirty="0"/>
              <a:t> 即：</a:t>
            </a:r>
            <a:r>
              <a:rPr lang="en-US" altLang="zh-CN" b="1" dirty="0"/>
              <a:t>f[</a:t>
            </a:r>
            <a:r>
              <a:rPr lang="en-US" altLang="zh-CN" b="1" dirty="0" err="1"/>
              <a:t>i,j</a:t>
            </a:r>
            <a:r>
              <a:rPr lang="en-US" altLang="zh-CN" b="1" dirty="0"/>
              <a:t>]</a:t>
            </a:r>
            <a:r>
              <a:rPr lang="zh-CN" altLang="en-US" b="1" dirty="0"/>
              <a:t>＝</a:t>
            </a:r>
            <a:r>
              <a:rPr lang="en-US" altLang="zh-CN" b="1" dirty="0"/>
              <a:t>f[i,j-1]+1</a:t>
            </a:r>
            <a:endParaRPr lang="en-US" altLang="zh-CN" dirty="0"/>
          </a:p>
          <a:p>
            <a:r>
              <a:rPr lang="en-US" altLang="zh-CN" b="1" dirty="0"/>
              <a:t>3)</a:t>
            </a:r>
            <a:r>
              <a:rPr lang="zh-CN" altLang="en-US" b="1" dirty="0"/>
              <a:t>将</a:t>
            </a:r>
            <a:r>
              <a:rPr lang="en-US" altLang="zh-CN" b="1" dirty="0"/>
              <a:t>A</a:t>
            </a:r>
            <a:r>
              <a:rPr lang="zh-CN" altLang="en-US" b="1" dirty="0"/>
              <a:t>中的一个字符改为另一个字符。</a:t>
            </a:r>
            <a:endParaRPr lang="zh-CN" altLang="en-US" dirty="0"/>
          </a:p>
          <a:p>
            <a:r>
              <a:rPr lang="zh-CN" altLang="en-US" b="1" dirty="0"/>
              <a:t> 如果</a:t>
            </a:r>
            <a:r>
              <a:rPr lang="en-US" altLang="zh-CN" b="1" dirty="0"/>
              <a:t>a[i]=b[j],</a:t>
            </a:r>
            <a:r>
              <a:rPr lang="zh-CN" altLang="en-US" b="1" dirty="0"/>
              <a:t>则</a:t>
            </a:r>
            <a:r>
              <a:rPr lang="en-US" altLang="zh-CN" b="1" dirty="0"/>
              <a:t>f[</a:t>
            </a:r>
            <a:r>
              <a:rPr lang="en-US" altLang="zh-CN" b="1" dirty="0" err="1"/>
              <a:t>i,j</a:t>
            </a:r>
            <a:r>
              <a:rPr lang="en-US" altLang="zh-CN" b="1" dirty="0"/>
              <a:t>]</a:t>
            </a:r>
            <a:r>
              <a:rPr lang="zh-CN" altLang="en-US" b="1" dirty="0"/>
              <a:t>＝</a:t>
            </a:r>
            <a:r>
              <a:rPr lang="en-US" altLang="zh-CN" b="1" dirty="0"/>
              <a:t>f[i-1,j-1]</a:t>
            </a:r>
            <a:endParaRPr lang="en-US" altLang="zh-CN" dirty="0"/>
          </a:p>
          <a:p>
            <a:r>
              <a:rPr lang="en-US" altLang="zh-CN" b="1" dirty="0"/>
              <a:t>    </a:t>
            </a:r>
            <a:r>
              <a:rPr lang="zh-CN" altLang="en-US" b="1" dirty="0"/>
              <a:t>如果</a:t>
            </a:r>
            <a:r>
              <a:rPr lang="en-US" altLang="zh-CN" b="1" dirty="0"/>
              <a:t>a[i]&lt;&gt;b[j],</a:t>
            </a:r>
            <a:r>
              <a:rPr lang="zh-CN" altLang="en-US" b="1" dirty="0"/>
              <a:t>将</a:t>
            </a:r>
            <a:r>
              <a:rPr lang="en-US" altLang="zh-CN" b="1" dirty="0"/>
              <a:t>a[i]</a:t>
            </a:r>
            <a:r>
              <a:rPr lang="zh-CN" altLang="en-US" b="1" dirty="0"/>
              <a:t>换成</a:t>
            </a:r>
            <a:r>
              <a:rPr lang="en-US" altLang="zh-CN" b="1" dirty="0"/>
              <a:t>b[j];</a:t>
            </a:r>
            <a:r>
              <a:rPr lang="zh-CN" altLang="en-US" b="1" dirty="0"/>
              <a:t>则</a:t>
            </a:r>
            <a:r>
              <a:rPr lang="en-US" altLang="zh-CN" b="1" dirty="0"/>
              <a:t>f[</a:t>
            </a:r>
            <a:r>
              <a:rPr lang="en-US" altLang="zh-CN" b="1" dirty="0" err="1"/>
              <a:t>i,j</a:t>
            </a:r>
            <a:r>
              <a:rPr lang="en-US" altLang="zh-CN" b="1" dirty="0"/>
              <a:t>]</a:t>
            </a:r>
            <a:r>
              <a:rPr lang="zh-CN" altLang="en-US" b="1" dirty="0"/>
              <a:t>＝</a:t>
            </a:r>
            <a:r>
              <a:rPr lang="en-US" altLang="zh-CN" b="1" dirty="0"/>
              <a:t>f[i-1,j-1]+</a:t>
            </a:r>
            <a:r>
              <a:rPr lang="en-US" altLang="zh-CN" b="1" dirty="0" smtClean="0"/>
              <a:t>1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1154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分析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zh-CN" altLang="en-US" b="1" dirty="0"/>
              <a:t>综上所述：</a:t>
            </a:r>
            <a:endParaRPr lang="zh-CN" altLang="en-US" dirty="0"/>
          </a:p>
          <a:p>
            <a:r>
              <a:rPr lang="zh-CN" altLang="en-US" b="1" dirty="0"/>
              <a:t>设</a:t>
            </a:r>
            <a:r>
              <a:rPr lang="en-US" altLang="zh-CN" b="1" dirty="0"/>
              <a:t>f[</a:t>
            </a:r>
            <a:r>
              <a:rPr lang="en-US" altLang="zh-CN" b="1" dirty="0" err="1"/>
              <a:t>i,j</a:t>
            </a:r>
            <a:r>
              <a:rPr lang="en-US" altLang="zh-CN" b="1" dirty="0"/>
              <a:t>]=</a:t>
            </a:r>
            <a:r>
              <a:rPr lang="zh-CN" altLang="en-US" b="1" dirty="0"/>
              <a:t>将ａ的前ｉ个字符变成ｂ的前ｊ个字符的最少操作数</a:t>
            </a:r>
            <a:endParaRPr lang="zh-CN" altLang="en-US" dirty="0"/>
          </a:p>
          <a:p>
            <a:r>
              <a:rPr lang="zh-CN" altLang="en-US" b="1" dirty="0"/>
              <a:t>  </a:t>
            </a:r>
            <a:r>
              <a:rPr lang="en-US" altLang="zh-CN" b="1" dirty="0"/>
              <a:t>f[</a:t>
            </a:r>
            <a:r>
              <a:rPr lang="en-US" altLang="zh-CN" b="1" dirty="0" err="1"/>
              <a:t>i,j</a:t>
            </a:r>
            <a:r>
              <a:rPr lang="en-US" altLang="zh-CN" b="1" dirty="0"/>
              <a:t>]</a:t>
            </a:r>
            <a:r>
              <a:rPr lang="zh-CN" altLang="en-US" b="1" dirty="0"/>
              <a:t>＝</a:t>
            </a:r>
            <a:r>
              <a:rPr lang="en-US" altLang="zh-CN" b="1" dirty="0"/>
              <a:t>min{F[i-1,j]+1; </a:t>
            </a:r>
            <a:endParaRPr lang="en-US" altLang="zh-CN" dirty="0"/>
          </a:p>
          <a:p>
            <a:r>
              <a:rPr lang="en-US" altLang="zh-CN" b="1" dirty="0"/>
              <a:t>                         f[i,j-1]+1;</a:t>
            </a:r>
            <a:endParaRPr lang="en-US" altLang="zh-CN" dirty="0"/>
          </a:p>
          <a:p>
            <a:r>
              <a:rPr lang="en-US" altLang="zh-CN" b="1" dirty="0"/>
              <a:t>                         f[i-1,j-1],(a[i]=b[j]);</a:t>
            </a:r>
            <a:endParaRPr lang="en-US" altLang="zh-CN" dirty="0"/>
          </a:p>
          <a:p>
            <a:r>
              <a:rPr lang="en-US" altLang="zh-CN" b="1" dirty="0"/>
              <a:t>                         f[i-1,j-1]+1,(a[i]&lt;&gt;b[j])}</a:t>
            </a:r>
            <a:endParaRPr lang="en-US" altLang="zh-CN" dirty="0"/>
          </a:p>
          <a:p>
            <a:r>
              <a:rPr lang="zh-CN" altLang="en-US" b="1" dirty="0"/>
              <a:t>假设：</a:t>
            </a:r>
            <a:endParaRPr lang="zh-CN" altLang="en-US" dirty="0"/>
          </a:p>
          <a:p>
            <a:r>
              <a:rPr lang="en-US" altLang="zh-CN" b="1" dirty="0"/>
              <a:t>N=length(a);</a:t>
            </a:r>
            <a:endParaRPr lang="en-US" altLang="zh-CN" dirty="0"/>
          </a:p>
          <a:p>
            <a:r>
              <a:rPr lang="en-US" altLang="zh-CN" b="1" dirty="0"/>
              <a:t>M=length(b);</a:t>
            </a:r>
            <a:endParaRPr lang="en-US" altLang="zh-CN" dirty="0"/>
          </a:p>
          <a:p>
            <a:r>
              <a:rPr lang="zh-CN" altLang="en-US" b="1" dirty="0"/>
              <a:t>初始条件：</a:t>
            </a:r>
            <a:endParaRPr lang="zh-CN" altLang="en-US" dirty="0"/>
          </a:p>
          <a:p>
            <a:r>
              <a:rPr lang="zh-CN" altLang="en-US" b="1" dirty="0"/>
              <a:t> </a:t>
            </a:r>
            <a:r>
              <a:rPr lang="en-US" altLang="zh-CN" b="1" dirty="0"/>
              <a:t>f[i,0]=i; 0&lt;=i&lt;=n </a:t>
            </a:r>
            <a:r>
              <a:rPr lang="zh-CN" altLang="en-US" b="1" dirty="0"/>
              <a:t>： 删除</a:t>
            </a:r>
            <a:r>
              <a:rPr lang="en-US" altLang="zh-CN" b="1" dirty="0"/>
              <a:t>A</a:t>
            </a:r>
            <a:r>
              <a:rPr lang="zh-CN" altLang="en-US" b="1" dirty="0"/>
              <a:t>中的</a:t>
            </a:r>
            <a:r>
              <a:rPr lang="en-US" altLang="zh-CN" b="1" dirty="0"/>
              <a:t>i</a:t>
            </a:r>
            <a:r>
              <a:rPr lang="zh-CN" altLang="en-US" b="1" dirty="0"/>
              <a:t>字符使</a:t>
            </a:r>
            <a:r>
              <a:rPr lang="en-US" altLang="zh-CN" b="1" dirty="0"/>
              <a:t>A</a:t>
            </a:r>
            <a:r>
              <a:rPr lang="zh-CN" altLang="en-US" b="1" dirty="0"/>
              <a:t>变成</a:t>
            </a:r>
            <a:r>
              <a:rPr lang="en-US" altLang="zh-CN" b="1" dirty="0"/>
              <a:t>B</a:t>
            </a:r>
            <a:r>
              <a:rPr lang="zh-CN" altLang="en-US" b="1" dirty="0"/>
              <a:t>；</a:t>
            </a:r>
            <a:endParaRPr lang="en-US" altLang="zh-CN" dirty="0"/>
          </a:p>
          <a:p>
            <a:r>
              <a:rPr lang="en-US" altLang="zh-CN" b="1" dirty="0"/>
              <a:t>    f[0,j]=j; 0&lt;=j&lt;=m </a:t>
            </a:r>
            <a:r>
              <a:rPr lang="zh-CN" altLang="en-US" b="1" dirty="0"/>
              <a:t>： 在</a:t>
            </a:r>
            <a:r>
              <a:rPr lang="en-US" altLang="zh-CN" b="1" dirty="0"/>
              <a:t>A</a:t>
            </a:r>
            <a:r>
              <a:rPr lang="zh-CN" altLang="en-US" b="1" dirty="0"/>
              <a:t>中插入</a:t>
            </a:r>
            <a:r>
              <a:rPr lang="en-US" altLang="zh-CN" b="1" dirty="0"/>
              <a:t>j</a:t>
            </a:r>
            <a:r>
              <a:rPr lang="zh-CN" altLang="en-US" b="1" dirty="0"/>
              <a:t>个字符使</a:t>
            </a:r>
            <a:r>
              <a:rPr lang="en-US" altLang="zh-CN" b="1" dirty="0"/>
              <a:t>A</a:t>
            </a:r>
            <a:r>
              <a:rPr lang="zh-CN" altLang="en-US" b="1" dirty="0"/>
              <a:t>变成</a:t>
            </a:r>
            <a:r>
              <a:rPr lang="en-US" altLang="zh-CN" b="1" dirty="0"/>
              <a:t>B </a:t>
            </a:r>
            <a:r>
              <a:rPr lang="zh-CN" altLang="en-US" b="1" dirty="0"/>
              <a:t>；</a:t>
            </a:r>
            <a:endParaRPr lang="en-US" altLang="zh-CN" dirty="0"/>
          </a:p>
          <a:p>
            <a:r>
              <a:rPr lang="zh-CN" altLang="en-US" b="1" dirty="0"/>
              <a:t>目标：</a:t>
            </a:r>
            <a:r>
              <a:rPr lang="en-US" altLang="zh-CN" b="1" dirty="0"/>
              <a:t>f[</a:t>
            </a:r>
            <a:r>
              <a:rPr lang="en-US" altLang="zh-CN" b="1" dirty="0" err="1"/>
              <a:t>n,m</a:t>
            </a:r>
            <a:r>
              <a:rPr lang="en-US" altLang="zh-CN" b="1" dirty="0"/>
              <a:t>]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90418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代码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zh-CN" dirty="0" err="1"/>
              <a:t>const</a:t>
            </a:r>
            <a:r>
              <a:rPr lang="en-US" altLang="zh-CN" dirty="0"/>
              <a:t> </a:t>
            </a:r>
            <a:r>
              <a:rPr lang="en-US" altLang="zh-CN" dirty="0" err="1"/>
              <a:t>maxn</a:t>
            </a:r>
            <a:r>
              <a:rPr lang="en-US" altLang="zh-CN" dirty="0"/>
              <a:t>=200;</a:t>
            </a:r>
          </a:p>
          <a:p>
            <a:r>
              <a:rPr lang="en-US" altLang="zh-CN" dirty="0" err="1"/>
              <a:t>var</a:t>
            </a:r>
            <a:endParaRPr lang="en-US" altLang="zh-CN" dirty="0"/>
          </a:p>
          <a:p>
            <a:r>
              <a:rPr lang="en-US" altLang="zh-CN" dirty="0"/>
              <a:t>  a:array[0..maxn,0..maxn]of integer;</a:t>
            </a:r>
          </a:p>
          <a:p>
            <a:r>
              <a:rPr lang="en-US" altLang="zh-CN" dirty="0"/>
              <a:t>  </a:t>
            </a:r>
            <a:r>
              <a:rPr lang="en-US" altLang="zh-CN" dirty="0" err="1"/>
              <a:t>sa,sb:string</a:t>
            </a:r>
            <a:r>
              <a:rPr lang="en-US" altLang="zh-CN" dirty="0"/>
              <a:t>;</a:t>
            </a:r>
          </a:p>
          <a:p>
            <a:r>
              <a:rPr lang="en-US" altLang="zh-CN" dirty="0"/>
              <a:t>  </a:t>
            </a:r>
            <a:r>
              <a:rPr lang="en-US" altLang="zh-CN" dirty="0" err="1"/>
              <a:t>la,lb,i,j:integer</a:t>
            </a:r>
            <a:r>
              <a:rPr lang="en-US" altLang="zh-CN" dirty="0"/>
              <a:t>;</a:t>
            </a:r>
          </a:p>
          <a:p>
            <a:r>
              <a:rPr lang="en-US" altLang="zh-CN" dirty="0"/>
              <a:t>function min(</a:t>
            </a:r>
            <a:r>
              <a:rPr lang="en-US" altLang="zh-CN" dirty="0" err="1"/>
              <a:t>a,b,c:integer</a:t>
            </a:r>
            <a:r>
              <a:rPr lang="en-US" altLang="zh-CN" dirty="0"/>
              <a:t>):integer;</a:t>
            </a:r>
          </a:p>
          <a:p>
            <a:r>
              <a:rPr lang="en-US" altLang="zh-CN" dirty="0"/>
              <a:t>  </a:t>
            </a:r>
            <a:r>
              <a:rPr lang="en-US" altLang="zh-CN" dirty="0" err="1"/>
              <a:t>var</a:t>
            </a:r>
            <a:r>
              <a:rPr lang="en-US" altLang="zh-CN" dirty="0"/>
              <a:t> s:integer;</a:t>
            </a:r>
          </a:p>
          <a:p>
            <a:r>
              <a:rPr lang="en-US" altLang="zh-CN" dirty="0"/>
              <a:t>  begin</a:t>
            </a:r>
          </a:p>
          <a:p>
            <a:r>
              <a:rPr lang="en-US" altLang="zh-CN" dirty="0"/>
              <a:t>    s:=a;</a:t>
            </a:r>
          </a:p>
          <a:p>
            <a:r>
              <a:rPr lang="en-US" altLang="zh-CN" dirty="0"/>
              <a:t>    if s&gt;b then s:=b;</a:t>
            </a:r>
          </a:p>
          <a:p>
            <a:r>
              <a:rPr lang="en-US" altLang="zh-CN" dirty="0"/>
              <a:t>    if s&gt;c then s:=c;</a:t>
            </a:r>
          </a:p>
          <a:p>
            <a:r>
              <a:rPr lang="en-US" altLang="zh-CN" dirty="0"/>
              <a:t>    min:=s;</a:t>
            </a:r>
          </a:p>
          <a:p>
            <a:r>
              <a:rPr lang="en-US" altLang="zh-CN" dirty="0"/>
              <a:t>  end;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2041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代码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zh-CN" dirty="0"/>
              <a:t>begin</a:t>
            </a:r>
          </a:p>
          <a:p>
            <a:r>
              <a:rPr lang="en-US" altLang="zh-CN" dirty="0"/>
              <a:t>  </a:t>
            </a:r>
            <a:r>
              <a:rPr lang="en-US" altLang="zh-CN" dirty="0" err="1"/>
              <a:t>readln</a:t>
            </a:r>
            <a:r>
              <a:rPr lang="en-US" altLang="zh-CN" dirty="0"/>
              <a:t>(</a:t>
            </a:r>
            <a:r>
              <a:rPr lang="en-US" altLang="zh-CN" dirty="0" err="1"/>
              <a:t>sa</a:t>
            </a:r>
            <a:r>
              <a:rPr lang="en-US" altLang="zh-CN" dirty="0"/>
              <a:t>);</a:t>
            </a:r>
            <a:r>
              <a:rPr lang="en-US" altLang="zh-CN" dirty="0" err="1"/>
              <a:t>readln</a:t>
            </a:r>
            <a:r>
              <a:rPr lang="en-US" altLang="zh-CN" dirty="0"/>
              <a:t>(</a:t>
            </a:r>
            <a:r>
              <a:rPr lang="en-US" altLang="zh-CN" dirty="0" err="1"/>
              <a:t>sb</a:t>
            </a:r>
            <a:r>
              <a:rPr lang="en-US" altLang="zh-CN" dirty="0"/>
              <a:t>);</a:t>
            </a:r>
          </a:p>
          <a:p>
            <a:r>
              <a:rPr lang="en-US" altLang="zh-CN" dirty="0"/>
              <a:t>  la:=length(</a:t>
            </a:r>
            <a:r>
              <a:rPr lang="en-US" altLang="zh-CN" dirty="0" err="1"/>
              <a:t>sa</a:t>
            </a:r>
            <a:r>
              <a:rPr lang="en-US" altLang="zh-CN" dirty="0"/>
              <a:t>);</a:t>
            </a:r>
            <a:r>
              <a:rPr lang="en-US" altLang="zh-CN" dirty="0" err="1"/>
              <a:t>lb</a:t>
            </a:r>
            <a:r>
              <a:rPr lang="en-US" altLang="zh-CN" dirty="0"/>
              <a:t>:=length(</a:t>
            </a:r>
            <a:r>
              <a:rPr lang="en-US" altLang="zh-CN" dirty="0" err="1"/>
              <a:t>sb</a:t>
            </a:r>
            <a:r>
              <a:rPr lang="en-US" altLang="zh-CN" dirty="0"/>
              <a:t>);</a:t>
            </a:r>
          </a:p>
          <a:p>
            <a:r>
              <a:rPr lang="en-US" altLang="zh-CN" dirty="0"/>
              <a:t>  for i:=0 to </a:t>
            </a:r>
            <a:r>
              <a:rPr lang="en-US" altLang="zh-CN" dirty="0" err="1"/>
              <a:t>maxn</a:t>
            </a:r>
            <a:r>
              <a:rPr lang="en-US" altLang="zh-CN" dirty="0"/>
              <a:t> do</a:t>
            </a:r>
          </a:p>
          <a:p>
            <a:r>
              <a:rPr lang="en-US" altLang="zh-CN" dirty="0"/>
              <a:t>    begin a[i,0]:=</a:t>
            </a:r>
            <a:r>
              <a:rPr lang="en-US" altLang="zh-CN" dirty="0" err="1"/>
              <a:t>i;a</a:t>
            </a:r>
            <a:r>
              <a:rPr lang="en-US" altLang="zh-CN" dirty="0"/>
              <a:t>[0,i]:=i; end;</a:t>
            </a:r>
          </a:p>
          <a:p>
            <a:r>
              <a:rPr lang="en-US" altLang="zh-CN" dirty="0"/>
              <a:t>  for i:=1 to la do</a:t>
            </a:r>
          </a:p>
          <a:p>
            <a:r>
              <a:rPr lang="en-US" altLang="zh-CN" dirty="0"/>
              <a:t>    for j:=1 to </a:t>
            </a:r>
            <a:r>
              <a:rPr lang="en-US" altLang="zh-CN" dirty="0" err="1"/>
              <a:t>lb</a:t>
            </a:r>
            <a:r>
              <a:rPr lang="en-US" altLang="zh-CN" dirty="0"/>
              <a:t> do</a:t>
            </a:r>
          </a:p>
          <a:p>
            <a:r>
              <a:rPr lang="en-US" altLang="zh-CN" dirty="0"/>
              <a:t>      if </a:t>
            </a:r>
            <a:r>
              <a:rPr lang="en-US" altLang="zh-CN" dirty="0" err="1"/>
              <a:t>sa</a:t>
            </a:r>
            <a:r>
              <a:rPr lang="en-US" altLang="zh-CN" dirty="0"/>
              <a:t>[i]=</a:t>
            </a:r>
            <a:r>
              <a:rPr lang="en-US" altLang="zh-CN" dirty="0" err="1"/>
              <a:t>sb</a:t>
            </a:r>
            <a:r>
              <a:rPr lang="en-US" altLang="zh-CN" dirty="0"/>
              <a:t>[j] then a[</a:t>
            </a:r>
            <a:r>
              <a:rPr lang="en-US" altLang="zh-CN" dirty="0" err="1"/>
              <a:t>i,j</a:t>
            </a:r>
            <a:r>
              <a:rPr lang="en-US" altLang="zh-CN" dirty="0"/>
              <a:t>]:=a[i-1,j-1]</a:t>
            </a:r>
          </a:p>
          <a:p>
            <a:r>
              <a:rPr lang="en-US" altLang="zh-CN" dirty="0"/>
              <a:t>      else a[</a:t>
            </a:r>
            <a:r>
              <a:rPr lang="en-US" altLang="zh-CN" dirty="0" err="1"/>
              <a:t>i,j</a:t>
            </a:r>
            <a:r>
              <a:rPr lang="en-US" altLang="zh-CN" dirty="0"/>
              <a:t>]:=min(a[i-1,j-1],a[i,j-1],a[i-1,j])+1;</a:t>
            </a:r>
          </a:p>
          <a:p>
            <a:r>
              <a:rPr lang="en-US" altLang="zh-CN" dirty="0"/>
              <a:t>  </a:t>
            </a:r>
            <a:r>
              <a:rPr lang="en-US" altLang="zh-CN" dirty="0" err="1"/>
              <a:t>writeln</a:t>
            </a:r>
            <a:r>
              <a:rPr lang="en-US" altLang="zh-CN" dirty="0"/>
              <a:t>(a[</a:t>
            </a:r>
            <a:r>
              <a:rPr lang="en-US" altLang="zh-CN" dirty="0" err="1"/>
              <a:t>la,lb</a:t>
            </a:r>
            <a:r>
              <a:rPr lang="en-US" altLang="zh-CN" dirty="0"/>
              <a:t>]);</a:t>
            </a:r>
          </a:p>
          <a:p>
            <a:r>
              <a:rPr lang="en-US" altLang="zh-CN" dirty="0"/>
              <a:t>end</a:t>
            </a:r>
            <a:r>
              <a:rPr lang="en-US" altLang="zh-CN" dirty="0" smtClean="0"/>
              <a:t>.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73435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提问环节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4320" y="1298448"/>
            <a:ext cx="8595360" cy="493776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5706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分析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4320" y="1298448"/>
            <a:ext cx="8595360" cy="493776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我们设</a:t>
            </a:r>
            <a:r>
              <a:rPr lang="en-US" altLang="zh-CN" dirty="0" smtClean="0"/>
              <a:t>F[i]</a:t>
            </a:r>
            <a:r>
              <a:rPr lang="zh-CN" altLang="en-US" dirty="0" smtClean="0"/>
              <a:t>表示以</a:t>
            </a:r>
            <a:r>
              <a:rPr lang="en-US" altLang="zh-CN" dirty="0" smtClean="0"/>
              <a:t>i</a:t>
            </a:r>
            <a:r>
              <a:rPr lang="zh-CN" altLang="en-US" dirty="0" smtClean="0"/>
              <a:t>为结尾的上升自学列的最大长度。每次为它寻找一个前驱</a:t>
            </a:r>
            <a:r>
              <a:rPr lang="en-US" altLang="zh-CN" dirty="0" smtClean="0"/>
              <a:t>j</a:t>
            </a:r>
            <a:r>
              <a:rPr lang="zh-CN" altLang="en-US" dirty="0" smtClean="0"/>
              <a:t>，有</a:t>
            </a:r>
            <a:r>
              <a:rPr lang="en-US" altLang="zh-CN" dirty="0" smtClean="0"/>
              <a:t>F[i]=Max(F[j])+1;</a:t>
            </a:r>
            <a:r>
              <a:rPr lang="zh-CN" altLang="en-US" dirty="0"/>
              <a:t>并且</a:t>
            </a:r>
            <a:r>
              <a:rPr lang="zh-CN" altLang="en-US" dirty="0" smtClean="0"/>
              <a:t>满足</a:t>
            </a:r>
            <a:r>
              <a:rPr lang="en-US" altLang="zh-CN" dirty="0" smtClean="0"/>
              <a:t>A[i]&gt;A[j]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/>
              <a:t>时间复杂</a:t>
            </a:r>
            <a:r>
              <a:rPr lang="zh-CN" altLang="en-US" dirty="0" smtClean="0"/>
              <a:t>度</a:t>
            </a:r>
            <a:r>
              <a:rPr lang="en-US" altLang="zh-CN" dirty="0" smtClean="0"/>
              <a:t>O(n^2)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23288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274320" y="1298448"/>
            <a:ext cx="8595360" cy="4937760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err="1" smtClean="0"/>
              <a:t>Email:skq.cn@qq.com</a:t>
            </a:r>
            <a:endParaRPr lang="en-US" altLang="zh-CN" dirty="0" smtClean="0"/>
          </a:p>
          <a:p>
            <a:r>
              <a:rPr lang="en-US" altLang="zh-CN" dirty="0" smtClean="0"/>
              <a:t>TEL:13709828222</a:t>
            </a:r>
          </a:p>
          <a:p>
            <a:r>
              <a:rPr lang="en-US" altLang="zh-CN" dirty="0" smtClean="0"/>
              <a:t>QQ:343182185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691679" y="1916832"/>
            <a:ext cx="6252033" cy="153888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9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谢谢大家！</a:t>
            </a:r>
            <a:endParaRPr lang="zh-CN" altLang="en-US" sz="9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82311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拓展</a:t>
            </a:r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4320" y="1298448"/>
            <a:ext cx="8595360" cy="4937760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r>
              <a:rPr lang="en-US" altLang="zh-CN" dirty="0" smtClean="0"/>
              <a:t>【</a:t>
            </a:r>
            <a:r>
              <a:rPr lang="zh-CN" altLang="en-US" dirty="0" smtClean="0"/>
              <a:t>例题</a:t>
            </a:r>
            <a:r>
              <a:rPr lang="en-US" altLang="zh-CN" dirty="0"/>
              <a:t>1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：导弹拦截</a:t>
            </a:r>
            <a:endParaRPr lang="en-US" altLang="zh-CN" dirty="0" smtClean="0"/>
          </a:p>
          <a:p>
            <a:r>
              <a:rPr lang="zh-CN" altLang="en-US" dirty="0"/>
              <a:t>某国为了防御敌国的导弹袭击，研发出一种导弹拦截系统。但是这种导弹拦截系统有一个缺陷：虽然它的第一发炮弹能够到达任意的高度，但是以后每一发炮弹都不能高于前一发的高度。某天，雷达捕捉到敌国的导弹来袭。由于该系统还在试验阶段，所以只有一套系统，因此有可能不能拦截所有的导弹。</a:t>
            </a:r>
            <a:br>
              <a:rPr lang="zh-CN" altLang="en-US" dirty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样例输入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r>
              <a:rPr lang="en-US" altLang="zh-CN" dirty="0" smtClean="0"/>
              <a:t>8</a:t>
            </a:r>
            <a:r>
              <a:rPr lang="zh-CN" altLang="en-US" dirty="0" smtClean="0"/>
              <a:t>（导弹的个数）</a:t>
            </a:r>
            <a:endParaRPr lang="en-US" altLang="zh-CN" dirty="0" smtClean="0"/>
          </a:p>
          <a:p>
            <a:r>
              <a:rPr lang="en-US" altLang="zh-CN" dirty="0" smtClean="0"/>
              <a:t>389  207  155  300  299  170  158  65</a:t>
            </a:r>
            <a:r>
              <a:rPr lang="zh-CN" altLang="en-US" dirty="0" smtClean="0"/>
              <a:t>（导弹的飞行高度，按时间给定）</a:t>
            </a:r>
            <a:endParaRPr lang="en-US" altLang="zh-CN" dirty="0"/>
          </a:p>
          <a:p>
            <a:r>
              <a:rPr lang="en-US" altLang="zh-CN" dirty="0" smtClean="0"/>
              <a:t>【</a:t>
            </a:r>
            <a:r>
              <a:rPr lang="zh-CN" altLang="en-US" dirty="0" smtClean="0"/>
              <a:t>样例输出</a:t>
            </a:r>
            <a:r>
              <a:rPr lang="en-US" altLang="zh-CN" dirty="0" smtClean="0"/>
              <a:t>】</a:t>
            </a:r>
          </a:p>
          <a:p>
            <a:r>
              <a:rPr lang="en-US" altLang="zh-CN" dirty="0" smtClean="0"/>
              <a:t>6</a:t>
            </a:r>
            <a:r>
              <a:rPr lang="zh-CN" altLang="en-US" dirty="0" smtClean="0"/>
              <a:t>（一套系统最多能拦截的导弹数）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（还需要多少系统才能拦截所有导弹）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27149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分析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4320" y="1298448"/>
            <a:ext cx="8595360" cy="493776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r>
              <a:rPr lang="zh-CN" altLang="en-US" dirty="0" smtClean="0"/>
              <a:t>很显然第一问就是求最长不上升子序列，那么第二问我们该怎么做？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记得</a:t>
            </a:r>
            <a:r>
              <a:rPr lang="en-US" altLang="zh-CN" dirty="0" smtClean="0"/>
              <a:t>CJF</a:t>
            </a:r>
            <a:r>
              <a:rPr lang="zh-CN" altLang="en-US" dirty="0" smtClean="0"/>
              <a:t>当年给出了一个很形象的，求最少的最长不上升子序列的覆盖个数</a:t>
            </a:r>
            <a:r>
              <a:rPr lang="en-US" altLang="zh-CN" dirty="0" smtClean="0"/>
              <a:t>=</a:t>
            </a:r>
            <a:r>
              <a:rPr lang="zh-CN" altLang="en-US" dirty="0" smtClean="0"/>
              <a:t>求最长上升子序列的长度。对于一对</a:t>
            </a:r>
            <a:r>
              <a:rPr lang="en-US" altLang="zh-CN" dirty="0" smtClean="0">
                <a:solidFill>
                  <a:srgbClr val="FF0000"/>
                </a:solidFill>
              </a:rPr>
              <a:t>A[i]</a:t>
            </a:r>
            <a:r>
              <a:rPr lang="en-US" altLang="zh-CN" dirty="0">
                <a:solidFill>
                  <a:srgbClr val="FF0000"/>
                </a:solidFill>
              </a:rPr>
              <a:t>&lt;</a:t>
            </a:r>
            <a:r>
              <a:rPr lang="en-US" altLang="zh-CN" dirty="0" smtClean="0">
                <a:solidFill>
                  <a:srgbClr val="FF0000"/>
                </a:solidFill>
              </a:rPr>
              <a:t>A[j],i&lt;j</a:t>
            </a:r>
            <a:r>
              <a:rPr lang="zh-CN" altLang="en-US" dirty="0" smtClean="0">
                <a:solidFill>
                  <a:srgbClr val="FF0000"/>
                </a:solidFill>
              </a:rPr>
              <a:t>，显然不能放到一个不上升序列中</a:t>
            </a:r>
            <a:r>
              <a:rPr lang="zh-CN" altLang="en-US" dirty="0" smtClean="0"/>
              <a:t>，所以必然要用两个不上升序列来承担。我们只需要求出一个最长的上升子序列，那么其他的都可以划归到其中。如此一来第二问就解决了！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9803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拓展</a:t>
            </a:r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4320" y="1298448"/>
            <a:ext cx="8595360" cy="4937760"/>
          </a:xfrm>
          <a:prstGeom prst="rect">
            <a:avLst/>
          </a:prstGeom>
        </p:spPr>
        <p:txBody>
          <a:bodyPr/>
          <a:lstStyle/>
          <a:p>
            <a:r>
              <a:rPr lang="en-US" altLang="zh-CN" dirty="0" smtClean="0"/>
              <a:t>【</a:t>
            </a:r>
            <a:r>
              <a:rPr lang="zh-CN" altLang="en-US" dirty="0" smtClean="0"/>
              <a:t>例题</a:t>
            </a:r>
            <a:r>
              <a:rPr lang="en-US" altLang="zh-CN" dirty="0" smtClean="0"/>
              <a:t>2】</a:t>
            </a:r>
            <a:r>
              <a:rPr lang="zh-CN" altLang="en-US" dirty="0" smtClean="0"/>
              <a:t>：最长上升子序列个数（不重复）</a:t>
            </a:r>
            <a:endParaRPr lang="en-US" altLang="zh-CN" dirty="0" smtClean="0"/>
          </a:p>
          <a:p>
            <a:r>
              <a:rPr lang="zh-CN" altLang="en-US" dirty="0"/>
              <a:t>给定一</a:t>
            </a:r>
            <a:r>
              <a:rPr lang="zh-CN" altLang="en-US" dirty="0" smtClean="0"/>
              <a:t>个长度为</a:t>
            </a:r>
            <a:r>
              <a:rPr lang="en-US" altLang="zh-CN" dirty="0" smtClean="0"/>
              <a:t>N</a:t>
            </a:r>
            <a:r>
              <a:rPr lang="zh-CN" altLang="en-US" dirty="0" smtClean="0"/>
              <a:t>序列，序列中的每个数互不相同。求最长上升子序列的个数。</a:t>
            </a:r>
            <a:endParaRPr lang="en-US" altLang="zh-CN" dirty="0" smtClean="0"/>
          </a:p>
          <a:p>
            <a:r>
              <a:rPr lang="en-US" altLang="zh-CN" dirty="0" smtClean="0"/>
              <a:t>【</a:t>
            </a:r>
            <a:r>
              <a:rPr lang="zh-CN" altLang="en-US" dirty="0" smtClean="0"/>
              <a:t>样例输入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r>
              <a:rPr lang="en-US" altLang="zh-CN" dirty="0" smtClean="0"/>
              <a:t>5</a:t>
            </a:r>
          </a:p>
          <a:p>
            <a:r>
              <a:rPr lang="en-US" altLang="zh-CN" dirty="0" smtClean="0"/>
              <a:t>1 3 2 4 5</a:t>
            </a:r>
          </a:p>
          <a:p>
            <a:r>
              <a:rPr lang="en-US" altLang="zh-CN" dirty="0" smtClean="0"/>
              <a:t>【</a:t>
            </a:r>
            <a:r>
              <a:rPr lang="zh-CN" altLang="en-US" dirty="0" smtClean="0"/>
              <a:t>样例输出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（分别是</a:t>
            </a:r>
            <a:r>
              <a:rPr lang="en-US" altLang="zh-CN" dirty="0" smtClean="0"/>
              <a:t>1345</a:t>
            </a:r>
            <a:r>
              <a:rPr lang="zh-CN" altLang="en-US" dirty="0" smtClean="0"/>
              <a:t>和</a:t>
            </a:r>
            <a:r>
              <a:rPr lang="en-US" altLang="zh-CN" dirty="0" smtClean="0"/>
              <a:t>1245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45053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分析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4320" y="1298448"/>
            <a:ext cx="8595360" cy="493776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令</a:t>
            </a:r>
            <a:r>
              <a:rPr lang="en-US" altLang="zh-CN" dirty="0" smtClean="0"/>
              <a:t>G[i]</a:t>
            </a:r>
            <a:r>
              <a:rPr lang="zh-CN" altLang="en-US" dirty="0" smtClean="0"/>
              <a:t>表示以</a:t>
            </a:r>
            <a:r>
              <a:rPr lang="en-US" altLang="zh-CN" dirty="0" smtClean="0"/>
              <a:t>i</a:t>
            </a:r>
            <a:r>
              <a:rPr lang="zh-CN" altLang="en-US" dirty="0" smtClean="0"/>
              <a:t>为结尾的长度为</a:t>
            </a:r>
            <a:r>
              <a:rPr lang="en-US" altLang="zh-CN" dirty="0" smtClean="0"/>
              <a:t>F[i]</a:t>
            </a:r>
            <a:r>
              <a:rPr lang="zh-CN" altLang="en-US" dirty="0" smtClean="0"/>
              <a:t>的上升子序列的个数，则有</a:t>
            </a:r>
            <a:r>
              <a:rPr lang="en-US" altLang="zh-CN" dirty="0" smtClean="0"/>
              <a:t>:</a:t>
            </a:r>
          </a:p>
          <a:p>
            <a:r>
              <a:rPr lang="en-US" altLang="zh-CN" dirty="0"/>
              <a:t>G[i</a:t>
            </a:r>
            <a:r>
              <a:rPr lang="en-US" altLang="zh-CN" dirty="0" smtClean="0"/>
              <a:t>]=</a:t>
            </a:r>
            <a:r>
              <a:rPr lang="zh-CN" altLang="en-US" dirty="0" smtClean="0"/>
              <a:t>∑</a:t>
            </a:r>
            <a:r>
              <a:rPr lang="en-US" altLang="zh-CN" dirty="0" smtClean="0"/>
              <a:t>(G[j])  A[j]&lt;A[i],j&lt;</a:t>
            </a:r>
            <a:r>
              <a:rPr lang="en-US" altLang="zh-CN" dirty="0" err="1" smtClean="0"/>
              <a:t>i,F</a:t>
            </a:r>
            <a:r>
              <a:rPr lang="en-US" altLang="zh-CN" dirty="0" smtClean="0"/>
              <a:t>[j]+1=F[i] </a:t>
            </a:r>
            <a:r>
              <a:rPr lang="zh-CN" altLang="en-US" dirty="0" smtClean="0"/>
              <a:t>特殊的当</a:t>
            </a:r>
            <a:r>
              <a:rPr lang="en-US" altLang="zh-CN" dirty="0" smtClean="0"/>
              <a:t>F[i]=1</a:t>
            </a:r>
            <a:r>
              <a:rPr lang="zh-CN" altLang="en-US" dirty="0" smtClean="0"/>
              <a:t>时</a:t>
            </a:r>
            <a:r>
              <a:rPr lang="en-US" altLang="zh-CN" dirty="0" smtClean="0"/>
              <a:t>G[i]=1;</a:t>
            </a:r>
          </a:p>
          <a:p>
            <a:endParaRPr lang="en-US" altLang="zh-CN" dirty="0"/>
          </a:p>
          <a:p>
            <a:r>
              <a:rPr lang="zh-CN" altLang="en-US" dirty="0" smtClean="0"/>
              <a:t>最后</a:t>
            </a:r>
            <a:r>
              <a:rPr lang="en-US" altLang="zh-CN" dirty="0" err="1" smtClean="0"/>
              <a:t>Ans</a:t>
            </a:r>
            <a:r>
              <a:rPr lang="en-US" altLang="zh-CN" dirty="0" smtClean="0"/>
              <a:t>=</a:t>
            </a:r>
            <a:r>
              <a:rPr lang="zh-CN" altLang="en-US" dirty="0" smtClean="0"/>
              <a:t>∑</a:t>
            </a:r>
            <a:r>
              <a:rPr lang="en-US" altLang="zh-CN" dirty="0" smtClean="0"/>
              <a:t>(G[i</a:t>
            </a:r>
            <a:r>
              <a:rPr lang="en-US" altLang="zh-CN" smtClean="0"/>
              <a:t>])  (F[i]=LIS)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573360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拓展</a:t>
            </a:r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4320" y="1298448"/>
            <a:ext cx="8595360" cy="4937760"/>
          </a:xfrm>
          <a:prstGeom prst="rect">
            <a:avLst/>
          </a:prstGeom>
        </p:spPr>
        <p:txBody>
          <a:bodyPr/>
          <a:lstStyle/>
          <a:p>
            <a:r>
              <a:rPr lang="en-US" altLang="zh-CN" dirty="0" smtClean="0"/>
              <a:t>【</a:t>
            </a:r>
            <a:r>
              <a:rPr lang="zh-CN" altLang="en-US" dirty="0" smtClean="0"/>
              <a:t>例题</a:t>
            </a:r>
            <a:r>
              <a:rPr lang="en-US" altLang="zh-CN" dirty="0" smtClean="0"/>
              <a:t>3】</a:t>
            </a:r>
            <a:r>
              <a:rPr lang="zh-CN" altLang="en-US" dirty="0" smtClean="0"/>
              <a:t>：</a:t>
            </a:r>
            <a:r>
              <a:rPr lang="zh-CN" altLang="en-US" dirty="0"/>
              <a:t>最长上升子序列个数</a:t>
            </a:r>
            <a:r>
              <a:rPr lang="zh-CN" altLang="en-US" dirty="0" smtClean="0"/>
              <a:t>（可重复</a:t>
            </a:r>
            <a:r>
              <a:rPr lang="zh-CN" altLang="en-US" dirty="0"/>
              <a:t>）</a:t>
            </a:r>
            <a:endParaRPr lang="en-US" altLang="zh-CN" dirty="0"/>
          </a:p>
          <a:p>
            <a:r>
              <a:rPr lang="zh-CN" altLang="en-US" dirty="0"/>
              <a:t>给定一个长度为</a:t>
            </a:r>
            <a:r>
              <a:rPr lang="en-US" altLang="zh-CN" dirty="0"/>
              <a:t>N</a:t>
            </a:r>
            <a:r>
              <a:rPr lang="zh-CN" altLang="en-US" dirty="0" smtClean="0"/>
              <a:t>序列。</a:t>
            </a:r>
            <a:r>
              <a:rPr lang="zh-CN" altLang="en-US" dirty="0"/>
              <a:t>求最长上升子序列的个数。</a:t>
            </a:r>
            <a:endParaRPr lang="en-US" altLang="zh-CN" dirty="0"/>
          </a:p>
          <a:p>
            <a:r>
              <a:rPr lang="en-US" altLang="zh-CN" dirty="0"/>
              <a:t>【</a:t>
            </a:r>
            <a:r>
              <a:rPr lang="zh-CN" altLang="en-US" dirty="0"/>
              <a:t>样例输入</a:t>
            </a:r>
            <a:r>
              <a:rPr lang="en-US" altLang="zh-CN" dirty="0"/>
              <a:t>】</a:t>
            </a:r>
            <a:r>
              <a:rPr lang="zh-CN" altLang="en-US" dirty="0"/>
              <a:t>：</a:t>
            </a:r>
            <a:endParaRPr lang="en-US" altLang="zh-CN" dirty="0"/>
          </a:p>
          <a:p>
            <a:r>
              <a:rPr lang="en-US" altLang="zh-CN" dirty="0" smtClean="0"/>
              <a:t>5</a:t>
            </a:r>
            <a:endParaRPr lang="en-US" altLang="zh-CN" dirty="0"/>
          </a:p>
          <a:p>
            <a:r>
              <a:rPr lang="en-US" altLang="zh-CN" dirty="0"/>
              <a:t>1 </a:t>
            </a:r>
            <a:r>
              <a:rPr lang="en-US" altLang="zh-CN" dirty="0" smtClean="0"/>
              <a:t>2 2 3 3</a:t>
            </a:r>
            <a:endParaRPr lang="en-US" altLang="zh-CN" dirty="0"/>
          </a:p>
          <a:p>
            <a:r>
              <a:rPr lang="en-US" altLang="zh-CN" dirty="0"/>
              <a:t>【</a:t>
            </a:r>
            <a:r>
              <a:rPr lang="zh-CN" altLang="en-US" dirty="0"/>
              <a:t>样例输出</a:t>
            </a:r>
            <a:r>
              <a:rPr lang="en-US" altLang="zh-CN" dirty="0"/>
              <a:t>】</a:t>
            </a:r>
            <a:r>
              <a:rPr lang="zh-CN" altLang="en-US" dirty="0"/>
              <a:t>：</a:t>
            </a:r>
            <a:endParaRPr lang="en-US" altLang="zh-CN" dirty="0"/>
          </a:p>
          <a:p>
            <a:r>
              <a:rPr lang="en-US" altLang="zh-CN" dirty="0" smtClean="0"/>
              <a:t>1 </a:t>
            </a:r>
            <a:r>
              <a:rPr lang="zh-CN" altLang="en-US" dirty="0" smtClean="0"/>
              <a:t>（</a:t>
            </a:r>
            <a:r>
              <a:rPr lang="en-US" altLang="zh-CN" dirty="0" smtClean="0"/>
              <a:t>123</a:t>
            </a:r>
            <a:r>
              <a:rPr lang="zh-CN" altLang="en-US" dirty="0" smtClean="0"/>
              <a:t>是唯一的一个）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7748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212</TotalTime>
  <Words>3288</Words>
  <Application>Microsoft Office PowerPoint</Application>
  <PresentationFormat>全屏显示(4:3)</PresentationFormat>
  <Paragraphs>327</Paragraphs>
  <Slides>40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1" baseType="lpstr">
      <vt:lpstr>跋涉</vt:lpstr>
      <vt:lpstr>动态规划算法 ——例题讲解</vt:lpstr>
      <vt:lpstr>讲解内容</vt:lpstr>
      <vt:lpstr>最长上升子序列LIS</vt:lpstr>
      <vt:lpstr>分析</vt:lpstr>
      <vt:lpstr>拓展1</vt:lpstr>
      <vt:lpstr>分析</vt:lpstr>
      <vt:lpstr>拓展2</vt:lpstr>
      <vt:lpstr>分析</vt:lpstr>
      <vt:lpstr>拓展3</vt:lpstr>
      <vt:lpstr>分析</vt:lpstr>
      <vt:lpstr>拓展4</vt:lpstr>
      <vt:lpstr>分析</vt:lpstr>
      <vt:lpstr>花与花瓶</vt:lpstr>
      <vt:lpstr>花与花瓶</vt:lpstr>
      <vt:lpstr>花与花瓶</vt:lpstr>
      <vt:lpstr>分析：</vt:lpstr>
      <vt:lpstr>代码1</vt:lpstr>
      <vt:lpstr>分析</vt:lpstr>
      <vt:lpstr>代码2</vt:lpstr>
      <vt:lpstr>分析：</vt:lpstr>
      <vt:lpstr>代码3</vt:lpstr>
      <vt:lpstr>分析</vt:lpstr>
      <vt:lpstr>代码4</vt:lpstr>
      <vt:lpstr>制作唱片</vt:lpstr>
      <vt:lpstr>制作唱片</vt:lpstr>
      <vt:lpstr>分析</vt:lpstr>
      <vt:lpstr>分析</vt:lpstr>
      <vt:lpstr>代码1</vt:lpstr>
      <vt:lpstr>分析</vt:lpstr>
      <vt:lpstr>代码2</vt:lpstr>
      <vt:lpstr>分析</vt:lpstr>
      <vt:lpstr>最小加法表达式</vt:lpstr>
      <vt:lpstr>分析</vt:lpstr>
      <vt:lpstr>字符串转换 </vt:lpstr>
      <vt:lpstr>分析</vt:lpstr>
      <vt:lpstr>分析</vt:lpstr>
      <vt:lpstr>代码</vt:lpstr>
      <vt:lpstr>代码</vt:lpstr>
      <vt:lpstr>提问环节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Songkaiqiang</dc:creator>
  <cp:lastModifiedBy>Songkaiqiang</cp:lastModifiedBy>
  <cp:revision>198</cp:revision>
  <dcterms:created xsi:type="dcterms:W3CDTF">2011-07-18T12:02:24Z</dcterms:created>
  <dcterms:modified xsi:type="dcterms:W3CDTF">2011-07-22T01:18:47Z</dcterms:modified>
</cp:coreProperties>
</file>