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1" r:id="rId5"/>
    <p:sldId id="304" r:id="rId6"/>
    <p:sldId id="258" r:id="rId7"/>
    <p:sldId id="300" r:id="rId8"/>
    <p:sldId id="301" r:id="rId9"/>
    <p:sldId id="259" r:id="rId10"/>
    <p:sldId id="312" r:id="rId11"/>
    <p:sldId id="313" r:id="rId12"/>
    <p:sldId id="262" r:id="rId13"/>
    <p:sldId id="263" r:id="rId14"/>
    <p:sldId id="305" r:id="rId15"/>
    <p:sldId id="306" r:id="rId16"/>
    <p:sldId id="307" r:id="rId17"/>
    <p:sldId id="264" r:id="rId18"/>
    <p:sldId id="314" r:id="rId19"/>
    <p:sldId id="265" r:id="rId20"/>
    <p:sldId id="315" r:id="rId21"/>
    <p:sldId id="266" r:id="rId22"/>
    <p:sldId id="316" r:id="rId23"/>
    <p:sldId id="317" r:id="rId24"/>
    <p:sldId id="318" r:id="rId25"/>
    <p:sldId id="267" r:id="rId26"/>
    <p:sldId id="302" r:id="rId27"/>
    <p:sldId id="303" r:id="rId28"/>
    <p:sldId id="308" r:id="rId29"/>
    <p:sldId id="309" r:id="rId30"/>
    <p:sldId id="268" r:id="rId31"/>
    <p:sldId id="319" r:id="rId32"/>
    <p:sldId id="269" r:id="rId33"/>
    <p:sldId id="320" r:id="rId34"/>
    <p:sldId id="270" r:id="rId35"/>
    <p:sldId id="321" r:id="rId36"/>
    <p:sldId id="322" r:id="rId37"/>
    <p:sldId id="310" r:id="rId38"/>
    <p:sldId id="311" r:id="rId39"/>
    <p:sldId id="271" r:id="rId40"/>
    <p:sldId id="323" r:id="rId41"/>
    <p:sldId id="324" r:id="rId42"/>
    <p:sldId id="272" r:id="rId43"/>
    <p:sldId id="273" r:id="rId44"/>
    <p:sldId id="274" r:id="rId45"/>
    <p:sldId id="275" r:id="rId46"/>
    <p:sldId id="325" r:id="rId47"/>
    <p:sldId id="276" r:id="rId48"/>
    <p:sldId id="277" r:id="rId49"/>
    <p:sldId id="326" r:id="rId50"/>
    <p:sldId id="278" r:id="rId51"/>
    <p:sldId id="327" r:id="rId52"/>
    <p:sldId id="279" r:id="rId53"/>
    <p:sldId id="280" r:id="rId54"/>
    <p:sldId id="328" r:id="rId55"/>
    <p:sldId id="329" r:id="rId56"/>
    <p:sldId id="281" r:id="rId57"/>
    <p:sldId id="330" r:id="rId58"/>
    <p:sldId id="282" r:id="rId59"/>
    <p:sldId id="283" r:id="rId60"/>
    <p:sldId id="331" r:id="rId61"/>
    <p:sldId id="284" r:id="rId62"/>
    <p:sldId id="332" r:id="rId63"/>
    <p:sldId id="333" r:id="rId64"/>
    <p:sldId id="334" r:id="rId6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4660"/>
  </p:normalViewPr>
  <p:slideViewPr>
    <p:cSldViewPr>
      <p:cViewPr varScale="1">
        <p:scale>
          <a:sx n="71" d="100"/>
          <a:sy n="71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9F3E83E5-6586-4DC3-96E9-50FA315578E7}" type="datetimeFigureOut">
              <a:rPr lang="zh-CN" altLang="en-US" smtClean="0"/>
              <a:t>2011-07-20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0C0A5B1E-28DD-4A48-8071-785CDD7636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  <a:p>
            <a:r>
              <a:rPr lang="zh-CN" altLang="en-US" dirty="0"/>
              <a:t>山东省实验</a:t>
            </a:r>
            <a:r>
              <a:rPr lang="zh-CN" altLang="en-US" dirty="0" smtClean="0"/>
              <a:t>中学  宋凯强</a:t>
            </a:r>
            <a:endParaRPr lang="en-US" altLang="zh-CN" dirty="0"/>
          </a:p>
          <a:p>
            <a:r>
              <a:rPr lang="en-US" altLang="zh-CN" dirty="0" smtClean="0"/>
              <a:t>Skywalker_Q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动态规划算法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——</a:t>
            </a:r>
            <a:r>
              <a:rPr lang="zh-CN" altLang="en-US" dirty="0" smtClean="0"/>
              <a:t>动态规划模型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8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/>
              <a:t>算法二：</a:t>
            </a:r>
            <a:endParaRPr lang="en-US" altLang="zh-CN" sz="4200" dirty="0"/>
          </a:p>
          <a:p>
            <a:r>
              <a:rPr lang="zh-CN" altLang="en-US" sz="4200" dirty="0"/>
              <a:t>再进一步我们通过思考总结得到</a:t>
            </a:r>
            <a:r>
              <a:rPr lang="en-US" altLang="zh-CN" sz="4200" dirty="0"/>
              <a:t>F[n]=F[n-1]+F[n-2]</a:t>
            </a:r>
            <a:r>
              <a:rPr lang="zh-CN" altLang="en-US" sz="4200" dirty="0"/>
              <a:t>的递推方程。可以通过递推或者记忆化搜索用</a:t>
            </a:r>
            <a:r>
              <a:rPr lang="en-US" altLang="zh-CN" sz="4200" dirty="0"/>
              <a:t>O(n)</a:t>
            </a:r>
            <a:r>
              <a:rPr lang="zh-CN" altLang="en-US" sz="4200" dirty="0"/>
              <a:t>的时间复杂度来解决此问题。</a:t>
            </a:r>
            <a:endParaRPr lang="en-US" altLang="zh-CN" sz="4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81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sz="4200" dirty="0"/>
              <a:t>对比两个解决方法，为什么第二种比第一种时间效率更优呢？</a:t>
            </a:r>
            <a:endParaRPr lang="en-US" altLang="zh-CN" sz="4200" dirty="0"/>
          </a:p>
          <a:p>
            <a:endParaRPr lang="en-US" altLang="zh-CN" sz="4200" dirty="0"/>
          </a:p>
          <a:p>
            <a:r>
              <a:rPr lang="zh-CN" altLang="en-US" sz="4200" dirty="0"/>
              <a:t>我们来看一下的一个图</a:t>
            </a:r>
            <a:r>
              <a:rPr lang="zh-CN" altLang="en-US" sz="4200" dirty="0" smtClean="0"/>
              <a:t>：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72390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重叠子问题性质：假设</a:t>
            </a:r>
            <a:r>
              <a:rPr lang="en-US" altLang="zh-CN" dirty="0" smtClean="0"/>
              <a:t>N=6</a:t>
            </a:r>
            <a:r>
              <a:rPr lang="zh-CN" altLang="en-US" dirty="0" smtClean="0"/>
              <a:t>的时候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662021" cy="514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34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重叠子问题性质：</a:t>
            </a:r>
            <a:r>
              <a:rPr lang="zh-CN" altLang="en-US" dirty="0"/>
              <a:t>假设</a:t>
            </a:r>
            <a:r>
              <a:rPr lang="en-US" altLang="zh-CN" dirty="0"/>
              <a:t>N=6</a:t>
            </a:r>
            <a:r>
              <a:rPr lang="zh-CN" altLang="en-US" dirty="0"/>
              <a:t>的时候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0" y="1412776"/>
            <a:ext cx="886397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8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小问题？（</a:t>
            </a:r>
            <a:r>
              <a:rPr lang="zh-CN" altLang="en-US" dirty="0" smtClean="0">
                <a:solidFill>
                  <a:srgbClr val="FF0000"/>
                </a:solidFill>
              </a:rPr>
              <a:t>有奖</a:t>
            </a:r>
            <a:r>
              <a:rPr lang="zh-CN" altLang="en-US" dirty="0" smtClean="0"/>
              <a:t>问答）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哪位同学能够回答一下这个问题？</a:t>
            </a:r>
            <a:endParaRPr lang="en-US" altLang="zh-CN" sz="4200" dirty="0" smtClean="0"/>
          </a:p>
          <a:p>
            <a:endParaRPr lang="en-US" altLang="zh-CN" sz="4200" dirty="0" smtClean="0"/>
          </a:p>
          <a:p>
            <a:r>
              <a:rPr lang="zh-CN" altLang="en-US" sz="4200" dirty="0" smtClean="0"/>
              <a:t>如果我用算法一实现程序，我计算</a:t>
            </a:r>
            <a:r>
              <a:rPr lang="en-US" altLang="zh-CN" sz="4200" dirty="0" smtClean="0"/>
              <a:t>F[20]</a:t>
            </a:r>
            <a:r>
              <a:rPr lang="zh-CN" altLang="en-US" sz="4200" dirty="0" smtClean="0"/>
              <a:t>的时候会多少次调用到</a:t>
            </a:r>
            <a:r>
              <a:rPr lang="en-US" altLang="zh-CN" sz="4200" dirty="0" smtClean="0"/>
              <a:t>F[4]</a:t>
            </a:r>
            <a:r>
              <a:rPr lang="zh-CN" altLang="en-US" sz="4200" dirty="0" smtClean="0"/>
              <a:t>的求解？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20435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正确解答？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正确解答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设计算</a:t>
            </a:r>
            <a:r>
              <a:rPr lang="en-US" altLang="zh-CN" sz="4200" dirty="0" smtClean="0"/>
              <a:t>K</a:t>
            </a:r>
            <a:r>
              <a:rPr lang="zh-CN" altLang="en-US" sz="4200" dirty="0" smtClean="0"/>
              <a:t>的时候需要调用</a:t>
            </a:r>
            <a:r>
              <a:rPr lang="en-US" altLang="zh-CN" sz="4200" dirty="0" smtClean="0"/>
              <a:t>G[k]</a:t>
            </a:r>
            <a:r>
              <a:rPr lang="zh-CN" altLang="en-US" sz="4200" dirty="0" smtClean="0"/>
              <a:t>次</a:t>
            </a:r>
            <a:r>
              <a:rPr lang="en-US" altLang="zh-CN" sz="4200" dirty="0" smtClean="0"/>
              <a:t>F[4]</a:t>
            </a:r>
            <a:r>
              <a:rPr lang="zh-CN" altLang="en-US" sz="4200" dirty="0" smtClean="0"/>
              <a:t>计算。则有：</a:t>
            </a:r>
            <a:endParaRPr lang="en-US" altLang="zh-CN" sz="4200" dirty="0" smtClean="0"/>
          </a:p>
          <a:p>
            <a:r>
              <a:rPr lang="en-US" altLang="zh-CN" sz="4200" dirty="0" smtClean="0"/>
              <a:t>G[4]=1;  G[5]=1;</a:t>
            </a:r>
          </a:p>
          <a:p>
            <a:r>
              <a:rPr lang="en-US" altLang="zh-CN" sz="4200" dirty="0" smtClean="0"/>
              <a:t>G[K]=G[K-1]+G[K-2]  (K&gt;5)</a:t>
            </a:r>
            <a:r>
              <a:rPr lang="zh-CN" altLang="en-US" sz="4200" dirty="0" smtClean="0"/>
              <a:t>；</a:t>
            </a:r>
            <a:endParaRPr lang="en-US" altLang="zh-CN" sz="4200" dirty="0" smtClean="0"/>
          </a:p>
          <a:p>
            <a:endParaRPr lang="en-US" altLang="zh-CN" sz="4200" dirty="0"/>
          </a:p>
          <a:p>
            <a:r>
              <a:rPr lang="zh-CN" altLang="en-US" sz="4200" dirty="0" smtClean="0"/>
              <a:t>所以有</a:t>
            </a:r>
            <a:r>
              <a:rPr lang="en-US" altLang="zh-CN" sz="4200" dirty="0" smtClean="0"/>
              <a:t>G[K]=F[K-4]</a:t>
            </a:r>
            <a:r>
              <a:rPr lang="zh-CN" altLang="en-US" sz="4200" dirty="0" smtClean="0"/>
              <a:t>次；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330420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重叠子问题性质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/>
              <a:t>观察</a:t>
            </a:r>
            <a:r>
              <a:rPr lang="zh-CN" altLang="en-US" sz="4200" dirty="0" smtClean="0"/>
              <a:t>上面两个图我们发现：</a:t>
            </a:r>
            <a:endParaRPr lang="en-US" altLang="zh-CN" sz="4200" dirty="0"/>
          </a:p>
          <a:p>
            <a:r>
              <a:rPr lang="zh-CN" altLang="en-US" sz="4200" dirty="0" smtClean="0"/>
              <a:t>算法一之所以慢是因为它多次计算了同一个状态！如计算</a:t>
            </a:r>
            <a:r>
              <a:rPr lang="en-US" altLang="zh-CN" sz="4200" dirty="0" smtClean="0"/>
              <a:t>F[6]</a:t>
            </a:r>
            <a:r>
              <a:rPr lang="zh-CN" altLang="en-US" sz="4200" dirty="0" smtClean="0"/>
              <a:t>时我们计算了一次</a:t>
            </a:r>
            <a:r>
              <a:rPr lang="en-US" altLang="zh-CN" sz="4200" dirty="0" smtClean="0"/>
              <a:t>F[4]</a:t>
            </a:r>
            <a:r>
              <a:rPr lang="zh-CN" altLang="en-US" sz="4200" dirty="0" smtClean="0"/>
              <a:t>，计算</a:t>
            </a:r>
            <a:r>
              <a:rPr lang="en-US" altLang="zh-CN" sz="4200" dirty="0" smtClean="0"/>
              <a:t>F[5]</a:t>
            </a:r>
            <a:r>
              <a:rPr lang="zh-CN" altLang="en-US" sz="4200" dirty="0" smtClean="0"/>
              <a:t>时我们又计算了一次，重复的大量的无用的计算耗费了我们过多的时间！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86733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怎么办</a:t>
            </a:r>
            <a:r>
              <a:rPr lang="zh-CN" altLang="en-US" sz="4200" dirty="0"/>
              <a:t>？</a:t>
            </a:r>
            <a:endParaRPr lang="en-US" altLang="zh-CN" sz="4200" dirty="0"/>
          </a:p>
          <a:p>
            <a:endParaRPr lang="en-US" altLang="zh-CN" sz="4200" dirty="0"/>
          </a:p>
          <a:p>
            <a:r>
              <a:rPr lang="zh-CN" altLang="en-US" sz="4200" dirty="0"/>
              <a:t>使用动态规划（广义上的动态规划也包括：递推和记忆化搜索）！</a:t>
            </a:r>
            <a:endParaRPr lang="en-US" altLang="zh-CN" sz="4200" dirty="0"/>
          </a:p>
          <a:p>
            <a:endParaRPr lang="en-US" altLang="zh-CN" sz="4200" dirty="0"/>
          </a:p>
          <a:p>
            <a:r>
              <a:rPr lang="zh-CN" altLang="en-US" sz="4200" dirty="0"/>
              <a:t>如此看来动态规划之所以快：是因为</a:t>
            </a:r>
            <a:r>
              <a:rPr lang="zh-CN" altLang="en-US" sz="4200" dirty="0">
                <a:solidFill>
                  <a:srgbClr val="FF0000"/>
                </a:solidFill>
              </a:rPr>
              <a:t>它只计算了一次重叠的子问题！</a:t>
            </a:r>
            <a:endParaRPr lang="en-US" altLang="zh-CN" sz="42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69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最优子结构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4200" dirty="0" smtClean="0"/>
              <a:t>【</a:t>
            </a:r>
            <a:r>
              <a:rPr lang="zh-CN" altLang="en-US" sz="4200" dirty="0" smtClean="0"/>
              <a:t>引例</a:t>
            </a:r>
            <a:r>
              <a:rPr lang="en-US" altLang="zh-CN" sz="4200" dirty="0" smtClean="0"/>
              <a:t>2】</a:t>
            </a:r>
            <a:r>
              <a:rPr lang="zh-CN" altLang="en-US" sz="4200" dirty="0" smtClean="0"/>
              <a:t>：</a:t>
            </a:r>
            <a:r>
              <a:rPr lang="zh-CN" altLang="en-US" sz="4200" dirty="0"/>
              <a:t>数字三角形</a:t>
            </a:r>
            <a:endParaRPr lang="en-US" altLang="zh-CN" sz="4200" dirty="0" smtClean="0"/>
          </a:p>
          <a:p>
            <a:r>
              <a:rPr lang="zh-CN" altLang="en-US" sz="4200" dirty="0"/>
              <a:t>有一个数字三角形，编程求从最顶层到最底层的一条路所经过位置上数字之和的最大值。每一步只能向左下或右下方向走。下图数据的路应为</a:t>
            </a:r>
            <a:r>
              <a:rPr lang="en-US" altLang="zh-CN" sz="4200" dirty="0"/>
              <a:t>7-&gt;3-&gt;8-&gt;7-&gt;5</a:t>
            </a:r>
            <a:r>
              <a:rPr lang="zh-CN" altLang="en-US" sz="4200" dirty="0"/>
              <a:t>，和为</a:t>
            </a:r>
            <a:r>
              <a:rPr lang="en-US" altLang="zh-CN" sz="4200" dirty="0"/>
              <a:t>30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11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讲解内容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200" dirty="0"/>
              <a:t>神马</a:t>
            </a:r>
            <a:r>
              <a:rPr lang="zh-CN" altLang="en-US" sz="3200" dirty="0" smtClean="0"/>
              <a:t>是</a:t>
            </a:r>
            <a:r>
              <a:rPr lang="zh-CN" altLang="en-US" sz="3200" dirty="0" smtClean="0"/>
              <a:t>动态规划</a:t>
            </a:r>
            <a:endParaRPr lang="en-US" altLang="zh-CN" sz="3200" dirty="0"/>
          </a:p>
          <a:p>
            <a:pPr lvl="2"/>
            <a:r>
              <a:rPr lang="zh-CN" altLang="en-US" sz="2400" dirty="0" smtClean="0"/>
              <a:t>重叠子问题</a:t>
            </a:r>
            <a:endParaRPr lang="en-US" altLang="zh-CN" sz="2400" dirty="0" smtClean="0"/>
          </a:p>
          <a:p>
            <a:pPr lvl="2"/>
            <a:r>
              <a:rPr lang="zh-CN" altLang="en-US" sz="2400" dirty="0" smtClean="0"/>
              <a:t>最优子结构性质</a:t>
            </a:r>
            <a:endParaRPr lang="en-US" altLang="zh-CN" sz="2400" dirty="0" smtClean="0"/>
          </a:p>
          <a:p>
            <a:pPr lvl="2"/>
            <a:r>
              <a:rPr lang="zh-CN" altLang="en-US" sz="2400" dirty="0"/>
              <a:t>无后效</a:t>
            </a:r>
            <a:r>
              <a:rPr lang="zh-CN" altLang="en-US" sz="2400" dirty="0" smtClean="0"/>
              <a:t>性原则</a:t>
            </a:r>
            <a:endParaRPr lang="en-US" altLang="zh-CN" sz="2400" dirty="0"/>
          </a:p>
          <a:p>
            <a:pPr lvl="2"/>
            <a:r>
              <a:rPr lang="zh-CN" altLang="en-US" sz="2400" dirty="0" smtClean="0"/>
              <a:t>总结</a:t>
            </a:r>
            <a:endParaRPr lang="en-US" altLang="zh-CN" sz="2400" dirty="0" smtClean="0"/>
          </a:p>
          <a:p>
            <a:pPr lvl="2"/>
            <a:r>
              <a:rPr lang="zh-CN" altLang="en-US" sz="2400" dirty="0"/>
              <a:t>其他</a:t>
            </a:r>
            <a:endParaRPr lang="en-US" altLang="zh-CN" sz="2400" dirty="0"/>
          </a:p>
          <a:p>
            <a:r>
              <a:rPr lang="zh-CN" altLang="en-US" sz="3200" dirty="0" smtClean="0"/>
              <a:t>动态规划的几种经典模型</a:t>
            </a:r>
            <a:endParaRPr lang="en-US" altLang="zh-CN" sz="3200" dirty="0"/>
          </a:p>
          <a:p>
            <a:pPr lvl="2"/>
            <a:r>
              <a:rPr lang="zh-CN" altLang="en-US" sz="2800" dirty="0"/>
              <a:t>资源型动态规划</a:t>
            </a:r>
            <a:endParaRPr lang="en-US" altLang="zh-CN" sz="2800" dirty="0"/>
          </a:p>
          <a:p>
            <a:pPr lvl="2"/>
            <a:r>
              <a:rPr lang="zh-CN" altLang="en-US" sz="2800" dirty="0"/>
              <a:t>区间型动态规划</a:t>
            </a:r>
            <a:endParaRPr lang="en-US" altLang="zh-CN" sz="2800" dirty="0"/>
          </a:p>
          <a:p>
            <a:pPr lvl="2"/>
            <a:r>
              <a:rPr lang="zh-CN" altLang="en-US" sz="2800" dirty="0"/>
              <a:t>状态压缩的动态规划</a:t>
            </a:r>
            <a:endParaRPr lang="en-US" altLang="zh-CN" sz="2800" dirty="0"/>
          </a:p>
          <a:p>
            <a:pPr lvl="2"/>
            <a:r>
              <a:rPr lang="zh-CN" altLang="en-US" sz="2800" dirty="0"/>
              <a:t>树形</a:t>
            </a:r>
            <a:r>
              <a:rPr lang="zh-CN" altLang="en-US" sz="2800" dirty="0" smtClean="0"/>
              <a:t>动态规划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5431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什么是动态规划</a:t>
            </a:r>
            <a:r>
              <a:rPr lang="en-US" altLang="zh-CN" dirty="0"/>
              <a:t>——</a:t>
            </a:r>
            <a:r>
              <a:rPr lang="zh-CN" altLang="en-US" dirty="0"/>
              <a:t>最优子结构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3200" b="1" dirty="0"/>
              <a:t>输入样例：</a:t>
            </a:r>
          </a:p>
          <a:p>
            <a:r>
              <a:rPr lang="en-US" altLang="zh-CN" sz="3200" b="1" dirty="0"/>
              <a:t>5</a:t>
            </a:r>
            <a:r>
              <a:rPr lang="zh-CN" altLang="en-US" sz="3200" b="1" dirty="0"/>
              <a:t>（有多少行，第</a:t>
            </a:r>
            <a:r>
              <a:rPr lang="en-US" altLang="zh-CN" sz="3200" b="1" dirty="0"/>
              <a:t>i</a:t>
            </a:r>
            <a:r>
              <a:rPr lang="zh-CN" altLang="en-US" sz="3200" b="1" dirty="0"/>
              <a:t>行有</a:t>
            </a:r>
            <a:r>
              <a:rPr lang="en-US" altLang="zh-CN" sz="3200" b="1" dirty="0"/>
              <a:t>i</a:t>
            </a:r>
            <a:r>
              <a:rPr lang="zh-CN" altLang="en-US" sz="3200" b="1" dirty="0"/>
              <a:t>个数）</a:t>
            </a:r>
            <a:endParaRPr lang="en-US" altLang="zh-CN" sz="3200" b="1" dirty="0"/>
          </a:p>
          <a:p>
            <a:r>
              <a:rPr lang="en-US" altLang="zh-CN" sz="3200" b="1" dirty="0"/>
              <a:t>7</a:t>
            </a:r>
          </a:p>
          <a:p>
            <a:r>
              <a:rPr lang="en-US" altLang="zh-CN" sz="3200" b="1" dirty="0"/>
              <a:t>3 8</a:t>
            </a:r>
          </a:p>
          <a:p>
            <a:r>
              <a:rPr lang="en-US" altLang="zh-CN" sz="3200" b="1" dirty="0"/>
              <a:t>8 1 0</a:t>
            </a:r>
          </a:p>
          <a:p>
            <a:r>
              <a:rPr lang="en-US" altLang="zh-CN" sz="3200" b="1" dirty="0"/>
              <a:t>2 7 4 4</a:t>
            </a:r>
          </a:p>
          <a:p>
            <a:r>
              <a:rPr lang="en-US" altLang="zh-CN" sz="3200" b="1" dirty="0"/>
              <a:t>4 5 2 6 5</a:t>
            </a:r>
          </a:p>
          <a:p>
            <a:r>
              <a:rPr lang="zh-CN" altLang="en-US" sz="3200" b="1" dirty="0"/>
              <a:t>输出样例：</a:t>
            </a:r>
          </a:p>
          <a:p>
            <a:r>
              <a:rPr lang="en-US" altLang="zh-CN" sz="3200" b="1" dirty="0" smtClean="0"/>
              <a:t>30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76566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思路一：贪心</a:t>
            </a:r>
            <a:endParaRPr lang="en-US" altLang="zh-CN" sz="4200" dirty="0" smtClean="0"/>
          </a:p>
          <a:p>
            <a:r>
              <a:rPr lang="zh-CN" altLang="en-US" sz="4200" dirty="0"/>
              <a:t>我们</a:t>
            </a:r>
            <a:r>
              <a:rPr lang="zh-CN" altLang="en-US" sz="4200" dirty="0" smtClean="0"/>
              <a:t>从最顶层出发，每次找一个下方</a:t>
            </a:r>
            <a:r>
              <a:rPr lang="zh-CN" altLang="en-US" sz="4200" dirty="0" smtClean="0">
                <a:solidFill>
                  <a:srgbClr val="FF0000"/>
                </a:solidFill>
              </a:rPr>
              <a:t>数字最大</a:t>
            </a:r>
            <a:r>
              <a:rPr lang="zh-CN" altLang="en-US" sz="4200" dirty="0" smtClean="0"/>
              <a:t>的方向去走，在样例中就是</a:t>
            </a:r>
            <a:r>
              <a:rPr lang="en-US" altLang="zh-CN" sz="4200" dirty="0" smtClean="0"/>
              <a:t>7+8+1+7+5=28</a:t>
            </a:r>
            <a:endParaRPr lang="en-US" altLang="zh-CN" sz="4200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6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/>
              <a:t>思路二：动态规划</a:t>
            </a:r>
            <a:endParaRPr lang="en-US" altLang="zh-CN" sz="4200" dirty="0"/>
          </a:p>
          <a:p>
            <a:r>
              <a:rPr lang="zh-CN" altLang="en-US" sz="4200" dirty="0"/>
              <a:t>我们从最顶层出发，每次找一个下方</a:t>
            </a:r>
            <a:r>
              <a:rPr lang="zh-CN" altLang="en-US" sz="4200" dirty="0">
                <a:solidFill>
                  <a:srgbClr val="FF0000"/>
                </a:solidFill>
              </a:rPr>
              <a:t>最大路径最大</a:t>
            </a:r>
            <a:r>
              <a:rPr lang="zh-CN" altLang="en-US" sz="4200" dirty="0"/>
              <a:t>的方向去走，在样例中就是</a:t>
            </a:r>
            <a:r>
              <a:rPr lang="en-US" altLang="zh-CN" sz="4200" dirty="0"/>
              <a:t>7+3+8+7+5=30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071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4200" dirty="0"/>
              <a:t>分析发现如果我们每次贪心的找一个最大的数，可能会导致我们的</a:t>
            </a:r>
            <a:r>
              <a:rPr lang="zh-CN" altLang="en-US" sz="4200" dirty="0">
                <a:solidFill>
                  <a:srgbClr val="FF0000"/>
                </a:solidFill>
              </a:rPr>
              <a:t>鼠目寸光</a:t>
            </a:r>
            <a:r>
              <a:rPr lang="zh-CN" altLang="en-US" sz="4200" dirty="0">
                <a:solidFill>
                  <a:schemeClr val="tx1"/>
                </a:solidFill>
              </a:rPr>
              <a:t>，这一步的决策导致我们可能永远陷入一个局部较优解。而非全局最优解！而动态规划思路则是先把大的问题划分成了类似的小问题，通过小问题的最优解的合并得到大问题的最优解。</a:t>
            </a:r>
            <a:endParaRPr lang="en-US" altLang="zh-CN" sz="4200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225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>
                <a:solidFill>
                  <a:schemeClr val="tx1"/>
                </a:solidFill>
              </a:rPr>
              <a:t>可以认为：</a:t>
            </a:r>
            <a:endParaRPr lang="en-US" altLang="zh-CN" sz="4200" dirty="0">
              <a:solidFill>
                <a:schemeClr val="tx1"/>
              </a:solidFill>
            </a:endParaRPr>
          </a:p>
          <a:p>
            <a:r>
              <a:rPr lang="zh-CN" altLang="en-US" sz="4200" dirty="0">
                <a:solidFill>
                  <a:schemeClr val="tx1"/>
                </a:solidFill>
              </a:rPr>
              <a:t>贪心是：</a:t>
            </a:r>
            <a:r>
              <a:rPr lang="zh-CN" altLang="en-US" sz="4200" dirty="0">
                <a:solidFill>
                  <a:srgbClr val="FF0000"/>
                </a:solidFill>
              </a:rPr>
              <a:t>局部最优则全局最优的短见；</a:t>
            </a:r>
            <a:endParaRPr lang="en-US" altLang="zh-CN" sz="4200" dirty="0">
              <a:solidFill>
                <a:srgbClr val="FF0000"/>
              </a:solidFill>
            </a:endParaRPr>
          </a:p>
          <a:p>
            <a:r>
              <a:rPr lang="zh-CN" altLang="en-US" sz="4200" dirty="0">
                <a:solidFill>
                  <a:schemeClr val="tx1"/>
                </a:solidFill>
              </a:rPr>
              <a:t>动态规划是：</a:t>
            </a:r>
            <a:r>
              <a:rPr lang="zh-CN" altLang="en-US" sz="4200" dirty="0">
                <a:solidFill>
                  <a:srgbClr val="FF0000"/>
                </a:solidFill>
              </a:rPr>
              <a:t>全局最优则局部最优的长远眼光；</a:t>
            </a:r>
            <a:endParaRPr lang="en-US" altLang="zh-CN" sz="42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88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具体解决方法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4200" dirty="0" smtClean="0"/>
              <a:t>F[i,j]</a:t>
            </a:r>
            <a:r>
              <a:rPr lang="zh-CN" altLang="en-US" sz="4200" dirty="0" smtClean="0"/>
              <a:t>表示从（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，</a:t>
            </a:r>
            <a:r>
              <a:rPr lang="en-US" altLang="zh-CN" sz="4200" dirty="0" smtClean="0"/>
              <a:t>j)</a:t>
            </a:r>
            <a:r>
              <a:rPr lang="zh-CN" altLang="en-US" sz="4200" dirty="0" smtClean="0"/>
              <a:t>走到底层的最大和。显然有：</a:t>
            </a:r>
            <a:r>
              <a:rPr lang="en-US" altLang="zh-CN" sz="4200" dirty="0" smtClean="0"/>
              <a:t>F[</a:t>
            </a:r>
            <a:r>
              <a:rPr lang="en-US" altLang="zh-CN" sz="4200" dirty="0" err="1" smtClean="0"/>
              <a:t>i,j</a:t>
            </a:r>
            <a:r>
              <a:rPr lang="en-US" altLang="zh-CN" sz="4200" dirty="0" smtClean="0"/>
              <a:t>]=Max(F[i+1,j],F[i+1,j+1])+A[</a:t>
            </a:r>
            <a:r>
              <a:rPr lang="en-US" altLang="zh-CN" sz="4200" dirty="0" err="1"/>
              <a:t>i</a:t>
            </a:r>
            <a:r>
              <a:rPr lang="en-US" altLang="zh-CN" sz="4200" dirty="0" err="1" smtClean="0"/>
              <a:t>,j</a:t>
            </a:r>
            <a:r>
              <a:rPr lang="en-US" altLang="zh-CN" sz="4200" dirty="0" smtClean="0"/>
              <a:t>];</a:t>
            </a:r>
            <a:endParaRPr lang="en-US" altLang="zh-CN" sz="4200" dirty="0"/>
          </a:p>
          <a:p>
            <a:r>
              <a:rPr lang="zh-CN" altLang="en-US" sz="4200" dirty="0" smtClean="0"/>
              <a:t>然后我们从下往上搞一遍或者记忆化搜索就好了！</a:t>
            </a:r>
            <a:endParaRPr lang="en-US" altLang="zh-CN" sz="4200" dirty="0" smtClean="0"/>
          </a:p>
          <a:p>
            <a:endParaRPr lang="en-US" altLang="zh-CN" sz="4200" dirty="0"/>
          </a:p>
          <a:p>
            <a:r>
              <a:rPr lang="zh-CN" altLang="en-US" sz="4200" dirty="0" smtClean="0"/>
              <a:t>具体实现给出</a:t>
            </a:r>
            <a:r>
              <a:rPr lang="en-US" altLang="zh-CN" sz="4200" dirty="0" smtClean="0"/>
              <a:t>2</a:t>
            </a:r>
            <a:r>
              <a:rPr lang="zh-CN" altLang="en-US" sz="4200" dirty="0" smtClean="0"/>
              <a:t>种。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36414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算法一：记忆化搜索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Procedure </a:t>
            </a:r>
            <a:r>
              <a:rPr lang="en-US" altLang="zh-CN" sz="3200" dirty="0" err="1" smtClean="0"/>
              <a:t>dfs</a:t>
            </a:r>
            <a:r>
              <a:rPr lang="en-US" altLang="zh-CN" sz="3200" dirty="0" smtClean="0"/>
              <a:t>(</a:t>
            </a:r>
            <a:r>
              <a:rPr lang="en-US" altLang="zh-CN" sz="3200" dirty="0" err="1" smtClean="0"/>
              <a:t>i,j:integer</a:t>
            </a:r>
            <a:r>
              <a:rPr lang="en-US" altLang="zh-CN" sz="3200" dirty="0" smtClean="0"/>
              <a:t>);</a:t>
            </a:r>
            <a:endParaRPr lang="zh-CN" altLang="en-US" sz="3200" dirty="0"/>
          </a:p>
          <a:p>
            <a:r>
              <a:rPr lang="zh-CN" altLang="en-US" sz="3200" dirty="0"/>
              <a:t>     </a:t>
            </a:r>
            <a:r>
              <a:rPr lang="en-US" altLang="zh-CN" sz="3200" dirty="0"/>
              <a:t>begin</a:t>
            </a:r>
          </a:p>
          <a:p>
            <a:r>
              <a:rPr lang="en-US" altLang="zh-CN" sz="3200" dirty="0"/>
              <a:t>    if i=n then</a:t>
            </a:r>
          </a:p>
          <a:p>
            <a:r>
              <a:rPr lang="en-US" altLang="zh-CN" sz="3200" dirty="0"/>
              <a:t>      begin f[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]:=a[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]; exit; end;</a:t>
            </a:r>
          </a:p>
          <a:p>
            <a:r>
              <a:rPr lang="en-US" altLang="zh-CN" sz="3200" dirty="0"/>
              <a:t>    if f[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]&gt;0 then exit;</a:t>
            </a:r>
          </a:p>
          <a:p>
            <a:r>
              <a:rPr lang="en-US" altLang="zh-CN" sz="3200" dirty="0"/>
              <a:t>    </a:t>
            </a:r>
            <a:r>
              <a:rPr lang="en-US" altLang="zh-CN" sz="3200" dirty="0" err="1"/>
              <a:t>dfs</a:t>
            </a:r>
            <a:r>
              <a:rPr lang="en-US" altLang="zh-CN" sz="3200" dirty="0"/>
              <a:t>(i+1,j);</a:t>
            </a:r>
          </a:p>
          <a:p>
            <a:r>
              <a:rPr lang="en-US" altLang="zh-CN" sz="3200" dirty="0"/>
              <a:t>    </a:t>
            </a:r>
            <a:r>
              <a:rPr lang="en-US" altLang="zh-CN" sz="3200" dirty="0" err="1"/>
              <a:t>dfs</a:t>
            </a:r>
            <a:r>
              <a:rPr lang="en-US" altLang="zh-CN" sz="3200" dirty="0"/>
              <a:t>(i+1,j+1);</a:t>
            </a:r>
          </a:p>
          <a:p>
            <a:r>
              <a:rPr lang="en-US" altLang="zh-CN" sz="3200" dirty="0"/>
              <a:t>    f[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]:=max(f[i+1,j],f[i+1,j+1])+a[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];</a:t>
            </a:r>
          </a:p>
          <a:p>
            <a:r>
              <a:rPr lang="en-US" altLang="zh-CN" sz="3200" dirty="0"/>
              <a:t>  end</a:t>
            </a:r>
            <a:r>
              <a:rPr lang="en-US" altLang="zh-CN" sz="3200" dirty="0" smtClean="0"/>
              <a:t>;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31834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算法二：递推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procedure </a:t>
            </a:r>
            <a:r>
              <a:rPr lang="en-US" altLang="zh-CN" sz="3200" dirty="0" smtClean="0"/>
              <a:t>work</a:t>
            </a:r>
            <a:r>
              <a:rPr lang="zh-CN" altLang="en-US" sz="3200" dirty="0" smtClean="0"/>
              <a:t>；</a:t>
            </a:r>
            <a:endParaRPr lang="en-US" altLang="zh-CN" sz="3200" dirty="0"/>
          </a:p>
          <a:p>
            <a:r>
              <a:rPr lang="en-US" altLang="zh-CN" sz="3200" dirty="0"/>
              <a:t>  begin</a:t>
            </a:r>
          </a:p>
          <a:p>
            <a:r>
              <a:rPr lang="en-US" altLang="zh-CN" sz="3200" dirty="0"/>
              <a:t>    for i:=1 to n do f[</a:t>
            </a:r>
            <a:r>
              <a:rPr lang="en-US" altLang="zh-CN" sz="3200" dirty="0" err="1"/>
              <a:t>n,i</a:t>
            </a:r>
            <a:r>
              <a:rPr lang="en-US" altLang="zh-CN" sz="3200" dirty="0"/>
              <a:t>]:=a[</a:t>
            </a:r>
            <a:r>
              <a:rPr lang="en-US" altLang="zh-CN" sz="3200" dirty="0" err="1"/>
              <a:t>n,i</a:t>
            </a:r>
            <a:r>
              <a:rPr lang="en-US" altLang="zh-CN" sz="3200" dirty="0"/>
              <a:t>];</a:t>
            </a:r>
          </a:p>
          <a:p>
            <a:r>
              <a:rPr lang="en-US" altLang="zh-CN" sz="3200" dirty="0"/>
              <a:t>    for i:=n-1 </a:t>
            </a:r>
            <a:r>
              <a:rPr lang="en-US" altLang="zh-CN" sz="3200" dirty="0" err="1"/>
              <a:t>downto</a:t>
            </a:r>
            <a:r>
              <a:rPr lang="en-US" altLang="zh-CN" sz="3200" dirty="0"/>
              <a:t> 1 do {</a:t>
            </a:r>
            <a:r>
              <a:rPr lang="zh-CN" altLang="en-US" sz="3200" dirty="0"/>
              <a:t>枚举行</a:t>
            </a:r>
            <a:r>
              <a:rPr lang="en-US" altLang="zh-CN" sz="3200" dirty="0"/>
              <a:t>}</a:t>
            </a:r>
          </a:p>
          <a:p>
            <a:r>
              <a:rPr lang="en-US" altLang="zh-CN" sz="3200" dirty="0"/>
              <a:t>      for j:=1 to i do   {</a:t>
            </a:r>
            <a:r>
              <a:rPr lang="zh-CN" altLang="en-US" sz="3200" dirty="0"/>
              <a:t>枚举每行的元素</a:t>
            </a:r>
            <a:r>
              <a:rPr lang="en-US" altLang="zh-CN" sz="3200" dirty="0"/>
              <a:t>}</a:t>
            </a:r>
          </a:p>
          <a:p>
            <a:r>
              <a:rPr lang="en-US" altLang="zh-CN" sz="3200" dirty="0"/>
              <a:t>        f[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]:=max(f[i+1,j],f[i+1,j+1])+a[</a:t>
            </a:r>
            <a:r>
              <a:rPr lang="en-US" altLang="zh-CN" sz="3200" dirty="0" err="1"/>
              <a:t>I,j</a:t>
            </a:r>
            <a:r>
              <a:rPr lang="en-US" altLang="zh-CN" sz="3200" dirty="0"/>
              <a:t>];{</a:t>
            </a:r>
            <a:r>
              <a:rPr lang="zh-CN" altLang="en-US" sz="3200" dirty="0"/>
              <a:t>枚举走法</a:t>
            </a:r>
            <a:r>
              <a:rPr lang="en-US" altLang="zh-CN" sz="3200" dirty="0"/>
              <a:t>}</a:t>
            </a:r>
          </a:p>
          <a:p>
            <a:r>
              <a:rPr lang="en-US" altLang="zh-CN" sz="3200" dirty="0"/>
              <a:t>    </a:t>
            </a:r>
            <a:r>
              <a:rPr lang="en-US" altLang="zh-CN" sz="3200" dirty="0" err="1"/>
              <a:t>writeln</a:t>
            </a:r>
            <a:r>
              <a:rPr lang="en-US" altLang="zh-CN" sz="3200" dirty="0"/>
              <a:t>(f[1,1]);</a:t>
            </a:r>
          </a:p>
          <a:p>
            <a:r>
              <a:rPr lang="en-US" altLang="zh-CN" sz="3200" dirty="0"/>
              <a:t>  end;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2065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问题？（</a:t>
            </a:r>
            <a:r>
              <a:rPr lang="zh-CN" altLang="en-US" dirty="0" smtClean="0">
                <a:solidFill>
                  <a:srgbClr val="FF0000"/>
                </a:solidFill>
              </a:rPr>
              <a:t>有奖</a:t>
            </a:r>
            <a:r>
              <a:rPr lang="zh-CN" altLang="en-US" dirty="0" smtClean="0"/>
              <a:t>问答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如果我特殊的加入如若干条件，使得该路径必须经过某些点，此题该如何求解？</a:t>
            </a:r>
            <a:endParaRPr lang="en-US" altLang="zh-CN" sz="4200" dirty="0" smtClean="0"/>
          </a:p>
        </p:txBody>
      </p:sp>
    </p:spTree>
    <p:extLst>
      <p:ext uri="{BB962C8B-B14F-4D97-AF65-F5344CB8AC3E}">
        <p14:creationId xmlns:p14="http://schemas.microsoft.com/office/powerpoint/2010/main" val="180348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正确解答？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59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68560" y="2942088"/>
            <a:ext cx="1045670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zh-CN" altLang="en-US" sz="10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什么是动态规划？</a:t>
            </a:r>
            <a:endParaRPr lang="zh-CN" altLang="en-US" sz="10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9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无后效性原则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4200" dirty="0" smtClean="0"/>
              <a:t>【</a:t>
            </a:r>
            <a:r>
              <a:rPr lang="zh-CN" altLang="en-US" sz="4200" dirty="0" smtClean="0"/>
              <a:t>引例</a:t>
            </a:r>
            <a:r>
              <a:rPr lang="en-US" altLang="zh-CN" sz="4200" dirty="0" smtClean="0"/>
              <a:t>3】</a:t>
            </a:r>
            <a:r>
              <a:rPr lang="zh-CN" altLang="en-US" sz="4200" dirty="0" smtClean="0"/>
              <a:t>：</a:t>
            </a:r>
            <a:r>
              <a:rPr lang="en-US" altLang="zh-CN" sz="4200" dirty="0" smtClean="0"/>
              <a:t>Mod  M</a:t>
            </a:r>
            <a:r>
              <a:rPr lang="zh-CN" altLang="en-US" sz="4200" dirty="0" smtClean="0"/>
              <a:t>最大问题</a:t>
            </a:r>
            <a:endParaRPr lang="en-US" altLang="zh-CN" sz="4200" dirty="0" smtClean="0"/>
          </a:p>
          <a:p>
            <a:r>
              <a:rPr lang="zh-CN" altLang="en-US" sz="4200" dirty="0" smtClean="0">
                <a:solidFill>
                  <a:schemeClr val="tx1"/>
                </a:solidFill>
              </a:rPr>
              <a:t>给你</a:t>
            </a:r>
            <a:r>
              <a:rPr lang="en-US" altLang="zh-CN" sz="4200" dirty="0" smtClean="0">
                <a:solidFill>
                  <a:schemeClr val="tx1"/>
                </a:solidFill>
              </a:rPr>
              <a:t>N</a:t>
            </a:r>
            <a:r>
              <a:rPr lang="zh-CN" altLang="en-US" sz="4200" dirty="0" smtClean="0">
                <a:solidFill>
                  <a:schemeClr val="tx1"/>
                </a:solidFill>
              </a:rPr>
              <a:t>个数你可以选或者不选，使得所有选出的数的总和除</a:t>
            </a:r>
            <a:r>
              <a:rPr lang="en-US" altLang="zh-CN" sz="4200" dirty="0" smtClean="0">
                <a:solidFill>
                  <a:schemeClr val="tx1"/>
                </a:solidFill>
              </a:rPr>
              <a:t>M</a:t>
            </a:r>
            <a:r>
              <a:rPr lang="zh-CN" altLang="en-US" sz="4200" dirty="0" smtClean="0">
                <a:solidFill>
                  <a:schemeClr val="tx1"/>
                </a:solidFill>
              </a:rPr>
              <a:t>取余数最大。</a:t>
            </a:r>
            <a:endParaRPr lang="en-US" altLang="zh-CN" sz="4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7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什么是动态规划</a:t>
            </a:r>
            <a:r>
              <a:rPr lang="en-US" altLang="zh-CN" dirty="0"/>
              <a:t>——</a:t>
            </a:r>
            <a:r>
              <a:rPr lang="zh-CN" altLang="en-US" dirty="0"/>
              <a:t>无后效性原则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4200" dirty="0"/>
              <a:t>【</a:t>
            </a:r>
            <a:r>
              <a:rPr lang="zh-CN" altLang="en-US" sz="4200" dirty="0"/>
              <a:t>样例输入</a:t>
            </a:r>
            <a:r>
              <a:rPr lang="en-US" altLang="zh-CN" sz="4200" dirty="0"/>
              <a:t>】</a:t>
            </a:r>
            <a:r>
              <a:rPr lang="zh-CN" altLang="en-US" sz="4200" dirty="0"/>
              <a:t>：</a:t>
            </a:r>
            <a:endParaRPr lang="en-US" altLang="zh-CN" sz="4200" dirty="0"/>
          </a:p>
          <a:p>
            <a:r>
              <a:rPr lang="en-US" altLang="zh-CN" sz="4200" dirty="0"/>
              <a:t>3 4 </a:t>
            </a:r>
            <a:r>
              <a:rPr lang="zh-CN" altLang="en-US" sz="4200" dirty="0"/>
              <a:t>（</a:t>
            </a:r>
            <a:r>
              <a:rPr lang="en-US" altLang="zh-CN" sz="4200" dirty="0"/>
              <a:t>N=3</a:t>
            </a:r>
            <a:r>
              <a:rPr lang="zh-CN" altLang="en-US" sz="4200" dirty="0"/>
              <a:t>，</a:t>
            </a:r>
            <a:r>
              <a:rPr lang="en-US" altLang="zh-CN" sz="4200" dirty="0"/>
              <a:t>M=4</a:t>
            </a:r>
            <a:r>
              <a:rPr lang="zh-CN" altLang="en-US" sz="4200" dirty="0"/>
              <a:t>）</a:t>
            </a:r>
            <a:endParaRPr lang="en-US" altLang="zh-CN" sz="4200" dirty="0"/>
          </a:p>
          <a:p>
            <a:r>
              <a:rPr lang="en-US" altLang="zh-CN" sz="4200" dirty="0"/>
              <a:t>1 1 2</a:t>
            </a:r>
          </a:p>
          <a:p>
            <a:r>
              <a:rPr lang="en-US" altLang="zh-CN" sz="4200" dirty="0"/>
              <a:t>【</a:t>
            </a:r>
            <a:r>
              <a:rPr lang="zh-CN" altLang="en-US" sz="4200" dirty="0"/>
              <a:t>样例输出</a:t>
            </a:r>
            <a:r>
              <a:rPr lang="en-US" altLang="zh-CN" sz="4200" dirty="0"/>
              <a:t>】</a:t>
            </a:r>
          </a:p>
          <a:p>
            <a:r>
              <a:rPr lang="en-US" altLang="zh-CN" sz="4200" dirty="0"/>
              <a:t>3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38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 smtClean="0"/>
              <a:t>我们设</a:t>
            </a:r>
            <a:r>
              <a:rPr lang="en-US" altLang="zh-CN" sz="4200" dirty="0" smtClean="0"/>
              <a:t>F[i]</a:t>
            </a:r>
            <a:r>
              <a:rPr lang="zh-CN" altLang="en-US" sz="4200" dirty="0" smtClean="0"/>
              <a:t>表示前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个数选与不选所得到的最大</a:t>
            </a:r>
            <a:r>
              <a:rPr lang="en-US" altLang="zh-CN" sz="4200" dirty="0" smtClean="0"/>
              <a:t>Mod M</a:t>
            </a:r>
            <a:r>
              <a:rPr lang="zh-CN" altLang="en-US" sz="4200" dirty="0" smtClean="0"/>
              <a:t>的值。</a:t>
            </a:r>
            <a:endParaRPr lang="en-US" altLang="zh-CN" sz="4200" dirty="0" smtClean="0"/>
          </a:p>
          <a:p>
            <a:r>
              <a:rPr lang="en-US" altLang="zh-CN" sz="4200" dirty="0" smtClean="0"/>
              <a:t>F[i]=Max((F[i-1]+X[i]) Mod M,F[i-1])</a:t>
            </a:r>
            <a:endParaRPr lang="en-US" altLang="zh-CN" sz="4200" dirty="0"/>
          </a:p>
          <a:p>
            <a:r>
              <a:rPr lang="zh-CN" altLang="en-US" sz="4200" dirty="0" smtClean="0"/>
              <a:t>不过这显然是不对的！因为我们观察样例如果照此</a:t>
            </a:r>
            <a:r>
              <a:rPr lang="en-US" altLang="zh-CN" sz="4200" dirty="0" smtClean="0"/>
              <a:t>F[4</a:t>
            </a:r>
            <a:r>
              <a:rPr lang="en-US" altLang="zh-CN" sz="4200" dirty="0" smtClean="0"/>
              <a:t>]=2</a:t>
            </a:r>
            <a:r>
              <a:rPr lang="zh-CN" altLang="en-US" sz="4200" dirty="0" smtClean="0"/>
              <a:t>，</a:t>
            </a:r>
            <a:r>
              <a:rPr lang="zh-CN" altLang="en-US" sz="4200" dirty="0" smtClean="0"/>
              <a:t>而</a:t>
            </a:r>
            <a:r>
              <a:rPr lang="en-US" altLang="zh-CN" sz="4200" dirty="0" smtClean="0"/>
              <a:t>Mod 4</a:t>
            </a:r>
            <a:r>
              <a:rPr lang="zh-CN" altLang="en-US" sz="4200" dirty="0" smtClean="0"/>
              <a:t>最大显然该是</a:t>
            </a:r>
            <a:r>
              <a:rPr lang="en-US" altLang="zh-CN" sz="4200" dirty="0" smtClean="0"/>
              <a:t>3</a:t>
            </a:r>
            <a:r>
              <a:rPr lang="en-US" altLang="zh-CN" sz="4200" dirty="0" smtClean="0"/>
              <a:t>。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16840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/>
              <a:t>观察我们当前的一步决策会影响到下一步的选择，这显然产生了后效性。即我们没有最优的决策！如此状态下我们就不能使用常见的动态规划了。</a:t>
            </a:r>
            <a:endParaRPr lang="en-US" altLang="zh-CN" sz="4200" dirty="0"/>
          </a:p>
          <a:p>
            <a:r>
              <a:rPr lang="zh-CN" altLang="en-US" sz="4200" dirty="0"/>
              <a:t>而事实上我们可以加一维</a:t>
            </a:r>
            <a:r>
              <a:rPr lang="en-US" altLang="zh-CN" sz="4200" dirty="0"/>
              <a:t>Mod M</a:t>
            </a:r>
            <a:r>
              <a:rPr lang="zh-CN" altLang="en-US" sz="4200" dirty="0"/>
              <a:t>的值是否出现，然后写一个递推解决此问题。但它不是严格意义上的</a:t>
            </a:r>
            <a:r>
              <a:rPr lang="en-US" altLang="zh-CN" sz="4200" dirty="0"/>
              <a:t>DP</a:t>
            </a:r>
            <a:r>
              <a:rPr lang="zh-CN" altLang="en-US" sz="4200" dirty="0" smtClean="0"/>
              <a:t>。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278076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zh-CN" altLang="en-US" sz="4200" dirty="0" smtClean="0"/>
              <a:t>动态规划是解决一类满足：重叠</a:t>
            </a:r>
            <a:r>
              <a:rPr lang="zh-CN" altLang="en-US" sz="4200" dirty="0"/>
              <a:t>子</a:t>
            </a:r>
            <a:r>
              <a:rPr lang="zh-CN" altLang="en-US" sz="4200" dirty="0" smtClean="0"/>
              <a:t>问题、最优子结构和无后效</a:t>
            </a:r>
            <a:r>
              <a:rPr lang="zh-CN" altLang="en-US" sz="4200" dirty="0"/>
              <a:t>性</a:t>
            </a:r>
            <a:r>
              <a:rPr lang="zh-CN" altLang="en-US" sz="4200" dirty="0" smtClean="0"/>
              <a:t>原则的问题的一种算法（思路）。</a:t>
            </a:r>
            <a:endParaRPr lang="en-US" altLang="zh-CN" sz="4200" dirty="0" smtClean="0"/>
          </a:p>
          <a:p>
            <a:r>
              <a:rPr lang="zh-CN" altLang="en-US" sz="4200" dirty="0"/>
              <a:t>一般我们</a:t>
            </a:r>
            <a:r>
              <a:rPr lang="zh-CN" altLang="en-US" sz="4200" dirty="0" smtClean="0"/>
              <a:t>用</a:t>
            </a:r>
            <a:r>
              <a:rPr lang="en-US" altLang="zh-CN" sz="4200" dirty="0" smtClean="0"/>
              <a:t>F[i]</a:t>
            </a:r>
            <a:r>
              <a:rPr lang="zh-CN" altLang="en-US" sz="4200" dirty="0" smtClean="0"/>
              <a:t>表示某个</a:t>
            </a:r>
            <a:r>
              <a:rPr lang="zh-CN" altLang="en-US" sz="4200" dirty="0" smtClean="0">
                <a:solidFill>
                  <a:srgbClr val="FF0000"/>
                </a:solidFill>
              </a:rPr>
              <a:t>状态</a:t>
            </a:r>
            <a:r>
              <a:rPr lang="zh-CN" altLang="en-US" sz="4200" dirty="0" smtClean="0"/>
              <a:t>（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可能是多个值）的最优值，而一般动态规划方程会写作：</a:t>
            </a:r>
            <a:r>
              <a:rPr lang="en-US" altLang="zh-CN" sz="4200" dirty="0" smtClean="0"/>
              <a:t>F[i]=</a:t>
            </a:r>
            <a:r>
              <a:rPr lang="en-US" altLang="zh-CN" sz="4200" dirty="0" smtClean="0">
                <a:solidFill>
                  <a:srgbClr val="FF0000"/>
                </a:solidFill>
              </a:rPr>
              <a:t>opt</a:t>
            </a:r>
            <a:r>
              <a:rPr lang="en-US" altLang="zh-CN" sz="4200" dirty="0" smtClean="0"/>
              <a:t>(F[k]+W[k,i])</a:t>
            </a:r>
            <a:r>
              <a:rPr lang="zh-CN" altLang="en-US" sz="4200" dirty="0" smtClean="0"/>
              <a:t>（</a:t>
            </a:r>
            <a:r>
              <a:rPr lang="en-US" altLang="zh-CN" sz="4200" dirty="0" smtClean="0"/>
              <a:t>k</a:t>
            </a:r>
            <a:r>
              <a:rPr lang="zh-CN" altLang="en-US" sz="4200" dirty="0" smtClean="0"/>
              <a:t>能</a:t>
            </a:r>
            <a:r>
              <a:rPr lang="zh-CN" altLang="en-US" sz="4200" dirty="0" smtClean="0">
                <a:solidFill>
                  <a:srgbClr val="FF0000"/>
                </a:solidFill>
              </a:rPr>
              <a:t>转移</a:t>
            </a:r>
            <a:r>
              <a:rPr lang="zh-CN" altLang="en-US" sz="4200" dirty="0" smtClean="0"/>
              <a:t>到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）的形式。其中</a:t>
            </a:r>
            <a:r>
              <a:rPr lang="en-US" altLang="zh-CN" sz="4200" dirty="0" smtClean="0"/>
              <a:t>Opt</a:t>
            </a:r>
            <a:r>
              <a:rPr lang="zh-CN" altLang="en-US" sz="4200" dirty="0" smtClean="0"/>
              <a:t>表示对于一个状态的决策。</a:t>
            </a:r>
            <a:endParaRPr lang="en-US" altLang="zh-CN" sz="4200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5267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z="4200" dirty="0"/>
              <a:t>几个概念：</a:t>
            </a:r>
            <a:endParaRPr lang="en-US" altLang="zh-CN" sz="4200" dirty="0"/>
          </a:p>
          <a:p>
            <a:r>
              <a:rPr lang="zh-CN" altLang="en-US" sz="4200" dirty="0">
                <a:solidFill>
                  <a:srgbClr val="FF0000"/>
                </a:solidFill>
              </a:rPr>
              <a:t>阶段</a:t>
            </a:r>
            <a:r>
              <a:rPr lang="zh-CN" altLang="en-US" sz="4200" dirty="0"/>
              <a:t>：状态可以从前一个阶段转移到下一个阶段。</a:t>
            </a:r>
            <a:endParaRPr lang="en-US" altLang="zh-CN" sz="4200" dirty="0"/>
          </a:p>
          <a:p>
            <a:r>
              <a:rPr lang="zh-CN" altLang="en-US" sz="4200" dirty="0">
                <a:solidFill>
                  <a:srgbClr val="FF0000"/>
                </a:solidFill>
              </a:rPr>
              <a:t>状态</a:t>
            </a:r>
            <a:r>
              <a:rPr lang="zh-CN" altLang="en-US" sz="4200" dirty="0"/>
              <a:t>：对于一类子问题的某种描述</a:t>
            </a:r>
            <a:endParaRPr lang="en-US" altLang="zh-CN" sz="4200" dirty="0"/>
          </a:p>
          <a:p>
            <a:r>
              <a:rPr lang="zh-CN" altLang="en-US" sz="4200" dirty="0">
                <a:solidFill>
                  <a:srgbClr val="FF0000"/>
                </a:solidFill>
              </a:rPr>
              <a:t>状态转移</a:t>
            </a:r>
            <a:r>
              <a:rPr lang="zh-CN" altLang="en-US" sz="4200" dirty="0"/>
              <a:t>：从一个状态转移到另一个状态</a:t>
            </a:r>
            <a:endParaRPr lang="en-US" altLang="zh-CN" sz="4200" dirty="0"/>
          </a:p>
          <a:p>
            <a:r>
              <a:rPr lang="zh-CN" altLang="en-US" sz="4200" dirty="0">
                <a:solidFill>
                  <a:srgbClr val="FF0000"/>
                </a:solidFill>
              </a:rPr>
              <a:t>决策</a:t>
            </a:r>
            <a:r>
              <a:rPr lang="zh-CN" altLang="en-US" sz="4200" dirty="0"/>
              <a:t>：对于某个状态的每个转移都是一个决策。</a:t>
            </a:r>
            <a:endParaRPr lang="en-US" altLang="zh-CN" sz="4200" dirty="0"/>
          </a:p>
          <a:p>
            <a:endParaRPr lang="en-US" altLang="zh-CN" sz="4200" dirty="0"/>
          </a:p>
          <a:p>
            <a:r>
              <a:rPr lang="zh-CN" altLang="en-US" sz="4200" dirty="0">
                <a:solidFill>
                  <a:srgbClr val="FF0000"/>
                </a:solidFill>
              </a:rPr>
              <a:t>值得注意的是一个</a:t>
            </a:r>
            <a:r>
              <a:rPr lang="en-US" altLang="zh-CN" sz="4200" dirty="0">
                <a:solidFill>
                  <a:srgbClr val="FF0000"/>
                </a:solidFill>
              </a:rPr>
              <a:t>DP</a:t>
            </a:r>
            <a:r>
              <a:rPr lang="zh-CN" altLang="en-US" sz="4200" dirty="0">
                <a:solidFill>
                  <a:srgbClr val="FF0000"/>
                </a:solidFill>
              </a:rPr>
              <a:t>可能没有阶段划分，但不能没有状态、状态转移和决策。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69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总结</a:t>
            </a:r>
            <a:endParaRPr lang="zh-CN" alt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4031"/>
            <a:ext cx="8064896" cy="574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46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小问题？（</a:t>
            </a:r>
            <a:r>
              <a:rPr lang="zh-CN" altLang="en-US" dirty="0" smtClean="0">
                <a:solidFill>
                  <a:srgbClr val="FF0000"/>
                </a:solidFill>
              </a:rPr>
              <a:t>有奖</a:t>
            </a:r>
            <a:r>
              <a:rPr lang="zh-CN" altLang="en-US" dirty="0" smtClean="0">
                <a:solidFill>
                  <a:schemeClr val="tx1"/>
                </a:solidFill>
              </a:rPr>
              <a:t>问</a:t>
            </a:r>
            <a:r>
              <a:rPr lang="zh-CN" altLang="en-US" dirty="0" smtClean="0"/>
              <a:t>答）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请你为上面的那个图加一条边使得</a:t>
            </a:r>
            <a:r>
              <a:rPr lang="zh-CN" altLang="en-US" sz="4200" dirty="0" smtClean="0"/>
              <a:t>它具有后效</a:t>
            </a:r>
            <a:r>
              <a:rPr lang="zh-CN" altLang="en-US" sz="4200" dirty="0" smtClean="0"/>
              <a:t>性！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317592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正确解答？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36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动态规划相关的一些东西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拓扑网络：动态规划大多数是在拓扑网络上进行的，并以此保证其无后效性原则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en-US" altLang="zh-CN" sz="4200" dirty="0"/>
          </a:p>
          <a:p>
            <a:r>
              <a:rPr lang="zh-CN" altLang="en-US" sz="4200" dirty="0" smtClean="0"/>
              <a:t>动态规划实质就是：在状态空间中寻找一条从初始状态到目标状态的最短路（最长路）</a:t>
            </a:r>
            <a:endParaRPr lang="en-US" altLang="zh-CN" sz="4200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907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74319" y="1268760"/>
            <a:ext cx="8595360" cy="493776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3283" y="1628800"/>
            <a:ext cx="8317432" cy="48245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25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秦政大神说过：动态规划就是：</a:t>
            </a:r>
            <a:endParaRPr lang="zh-CN" altLang="en-US" sz="25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7359" y="2852936"/>
            <a:ext cx="392928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DP!</a:t>
            </a:r>
            <a:endParaRPr lang="zh-CN" altLang="en-US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773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动态规划相关的一些东西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/>
              <a:t>一系列“有后效性”的动态规划的解决办法：</a:t>
            </a:r>
            <a:endParaRPr lang="en-US" altLang="zh-CN" sz="4200" dirty="0"/>
          </a:p>
          <a:p>
            <a:pPr marL="0" indent="0">
              <a:buNone/>
            </a:pPr>
            <a:r>
              <a:rPr lang="en-US" altLang="zh-CN" sz="4200" dirty="0"/>
              <a:t>SPFA</a:t>
            </a:r>
            <a:r>
              <a:rPr lang="zh-CN" altLang="en-US" sz="4200" dirty="0"/>
              <a:t>（详</a:t>
            </a:r>
            <a:r>
              <a:rPr lang="zh-CN" altLang="en-US" sz="4200" dirty="0" smtClean="0"/>
              <a:t>见</a:t>
            </a:r>
            <a:r>
              <a:rPr lang="en-US" altLang="zh-CN" sz="4200" dirty="0" smtClean="0"/>
              <a:t>JBY</a:t>
            </a:r>
            <a:r>
              <a:rPr lang="zh-CN" altLang="en-US" sz="4200" dirty="0" smtClean="0"/>
              <a:t>的</a:t>
            </a:r>
            <a:r>
              <a:rPr lang="zh-CN" altLang="en-US" sz="4200" dirty="0"/>
              <a:t>论文、</a:t>
            </a:r>
            <a:r>
              <a:rPr lang="en-US" altLang="zh-CN" sz="4200" dirty="0"/>
              <a:t>NOIP2009Trade</a:t>
            </a:r>
            <a:r>
              <a:rPr lang="zh-CN" altLang="en-US" sz="4200" dirty="0"/>
              <a:t>）、扫荡法</a:t>
            </a:r>
            <a:r>
              <a:rPr lang="zh-CN" altLang="en-US" sz="4200" dirty="0" smtClean="0"/>
              <a:t>（</a:t>
            </a:r>
            <a:r>
              <a:rPr lang="en-US" altLang="zh-CN" sz="4200" dirty="0" smtClean="0"/>
              <a:t>HSW</a:t>
            </a:r>
            <a:r>
              <a:rPr lang="zh-CN" altLang="en-US" sz="4200" dirty="0" smtClean="0"/>
              <a:t>大神发明</a:t>
            </a:r>
            <a:r>
              <a:rPr lang="zh-CN" altLang="en-US" sz="4200" dirty="0"/>
              <a:t>的名词）</a:t>
            </a:r>
            <a:endParaRPr lang="en-US" altLang="zh-CN" sz="4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4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动态规划相关的一些东西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/>
              <a:t>动态规划优化的必要知识：</a:t>
            </a:r>
            <a:endParaRPr lang="en-US" altLang="zh-CN" sz="4200" dirty="0"/>
          </a:p>
          <a:p>
            <a:pPr marL="0" indent="0">
              <a:buNone/>
            </a:pPr>
            <a:r>
              <a:rPr lang="zh-CN" altLang="en-US" sz="4200" dirty="0"/>
              <a:t>动态规划的时间复杂度</a:t>
            </a:r>
            <a:r>
              <a:rPr lang="en-US" altLang="zh-CN" sz="4200" dirty="0"/>
              <a:t>=</a:t>
            </a:r>
            <a:r>
              <a:rPr lang="zh-CN" altLang="en-US" sz="4200" dirty="0"/>
              <a:t>状态总量*状态</a:t>
            </a:r>
            <a:r>
              <a:rPr lang="zh-CN" altLang="en-US" sz="4200" dirty="0" smtClean="0"/>
              <a:t>转移时间</a:t>
            </a:r>
            <a:endParaRPr lang="en-US" altLang="zh-CN" sz="4200" dirty="0"/>
          </a:p>
          <a:p>
            <a:pPr marL="0" indent="0">
              <a:buNone/>
            </a:pPr>
            <a:r>
              <a:rPr lang="zh-CN" altLang="en-US" sz="4200" dirty="0"/>
              <a:t>总之动态规划是个很常用很好用很好出题很好做题的算法</a:t>
            </a:r>
            <a:r>
              <a:rPr lang="zh-CN" altLang="en-US" sz="4200" dirty="0" smtClean="0"/>
              <a:t>！</a:t>
            </a:r>
            <a:endParaRPr lang="en-US" altLang="zh-CN" sz="4200" dirty="0"/>
          </a:p>
          <a:p>
            <a:pPr marL="0" indent="0">
              <a:buNone/>
            </a:pPr>
            <a:r>
              <a:rPr lang="zh-CN" altLang="en-US" sz="4200" dirty="0"/>
              <a:t>下面我们来讲讲动态规划的一些经典模型！希望大家能触类旁通</a:t>
            </a:r>
            <a:r>
              <a:rPr lang="zh-CN" altLang="en-US" sz="4200" dirty="0" smtClean="0"/>
              <a:t>！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43171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动态规划的经典模型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i="1" dirty="0" smtClean="0"/>
              <a:t>休息一下！</a:t>
            </a:r>
            <a:r>
              <a:rPr lang="zh-CN" altLang="en-US" i="1" dirty="0"/>
              <a:t>马上回来！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3192016" cy="239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9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动态规划的经典模型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资源型</a:t>
            </a:r>
            <a:r>
              <a:rPr lang="en-US" altLang="zh-CN" dirty="0" smtClean="0"/>
              <a:t>DP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 smtClean="0"/>
              <a:t>例题</a:t>
            </a:r>
            <a:r>
              <a:rPr lang="en-US" altLang="zh-CN" sz="3200" dirty="0" smtClean="0"/>
              <a:t>1】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0/1</a:t>
            </a:r>
            <a:r>
              <a:rPr lang="zh-CN" altLang="en-US" sz="3200" dirty="0" smtClean="0"/>
              <a:t>背包问题</a:t>
            </a:r>
            <a:endParaRPr lang="en-US" altLang="zh-CN" sz="3200" dirty="0" smtClean="0"/>
          </a:p>
          <a:p>
            <a:r>
              <a:rPr lang="zh-CN" altLang="en-US" sz="3200" dirty="0"/>
              <a:t>给定一</a:t>
            </a:r>
            <a:r>
              <a:rPr lang="zh-CN" altLang="en-US" sz="3200" dirty="0" smtClean="0"/>
              <a:t>个容量为</a:t>
            </a:r>
            <a:r>
              <a:rPr lang="en-US" altLang="zh-CN" sz="3200" dirty="0" smtClean="0"/>
              <a:t>M</a:t>
            </a:r>
            <a:r>
              <a:rPr lang="zh-CN" altLang="en-US" sz="3200" dirty="0" smtClean="0"/>
              <a:t>的背包，有</a:t>
            </a:r>
            <a:r>
              <a:rPr lang="en-US" altLang="zh-CN" sz="3200" dirty="0" smtClean="0"/>
              <a:t>N</a:t>
            </a:r>
            <a:r>
              <a:rPr lang="zh-CN" altLang="en-US" sz="3200" dirty="0" smtClean="0"/>
              <a:t>件物品体积和权重分别为</a:t>
            </a:r>
            <a:r>
              <a:rPr lang="en-US" altLang="zh-CN" sz="3200" dirty="0" smtClean="0"/>
              <a:t>V[i]</a:t>
            </a:r>
            <a:r>
              <a:rPr lang="zh-CN" altLang="en-US" sz="3200" dirty="0" smtClean="0"/>
              <a:t>和</a:t>
            </a:r>
            <a:r>
              <a:rPr lang="en-US" altLang="zh-CN" sz="3200" dirty="0" smtClean="0"/>
              <a:t>W[i]</a:t>
            </a:r>
            <a:r>
              <a:rPr lang="zh-CN" altLang="en-US" sz="3200" dirty="0" smtClean="0"/>
              <a:t>（都为整数）。现在想要把这</a:t>
            </a:r>
            <a:r>
              <a:rPr lang="en-US" altLang="zh-CN" sz="3200" dirty="0" smtClean="0"/>
              <a:t>N</a:t>
            </a:r>
            <a:r>
              <a:rPr lang="zh-CN" altLang="en-US" sz="3200" dirty="0" smtClean="0"/>
              <a:t>件物品有选择性的放进背包中，求如何使得背包中的物品权重和最大？只需要求得最大的权重和是多少即可。</a:t>
            </a: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299048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 smtClean="0"/>
              <a:t>设</a:t>
            </a:r>
            <a:r>
              <a:rPr lang="en-US" altLang="zh-CN" sz="4200" dirty="0" smtClean="0"/>
              <a:t>F[i,j]</a:t>
            </a:r>
            <a:r>
              <a:rPr lang="zh-CN" altLang="en-US" sz="4200" dirty="0" smtClean="0"/>
              <a:t>表示前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件物品使用了容量为</a:t>
            </a:r>
            <a:r>
              <a:rPr lang="en-US" altLang="zh-CN" sz="4200" dirty="0" smtClean="0"/>
              <a:t>j</a:t>
            </a:r>
            <a:r>
              <a:rPr lang="zh-CN" altLang="en-US" sz="4200" dirty="0" smtClean="0"/>
              <a:t>的背包所得到的最大权重和。</a:t>
            </a:r>
            <a:endParaRPr lang="en-US" altLang="zh-CN" sz="4200" dirty="0" smtClean="0"/>
          </a:p>
          <a:p>
            <a:r>
              <a:rPr lang="zh-CN" altLang="en-US" sz="4200" dirty="0" smtClean="0"/>
              <a:t>其中</a:t>
            </a:r>
            <a:r>
              <a:rPr lang="en-US" altLang="zh-CN" sz="4200" dirty="0" smtClean="0"/>
              <a:t>F[</a:t>
            </a:r>
            <a:r>
              <a:rPr lang="en-US" altLang="zh-CN" sz="4200" dirty="0"/>
              <a:t>i</a:t>
            </a:r>
            <a:r>
              <a:rPr lang="en-US" altLang="zh-CN" sz="4200" dirty="0" smtClean="0"/>
              <a:t>,j]=Max(F[i-1,j],F[i-1,j-V[i]]+W[i])</a:t>
            </a:r>
            <a:r>
              <a:rPr lang="zh-CN" altLang="en-US" sz="4200" dirty="0" smtClean="0"/>
              <a:t>，分别表示两种决策</a:t>
            </a:r>
            <a:r>
              <a:rPr lang="en-US" altLang="zh-CN" sz="4200" dirty="0" smtClean="0"/>
              <a:t>——</a:t>
            </a:r>
            <a:r>
              <a:rPr lang="zh-CN" altLang="en-US" sz="4200" dirty="0" smtClean="0"/>
              <a:t>拿或者不拿。</a:t>
            </a:r>
            <a:endParaRPr lang="en-US" altLang="zh-CN" sz="4200" dirty="0" smtClean="0"/>
          </a:p>
          <a:p>
            <a:r>
              <a:rPr lang="zh-CN" altLang="en-US" sz="4200" dirty="0" smtClean="0"/>
              <a:t>初始状态：</a:t>
            </a:r>
            <a:r>
              <a:rPr lang="en-US" altLang="zh-CN" sz="4200" dirty="0" smtClean="0"/>
              <a:t>F[0,0]=0;</a:t>
            </a:r>
          </a:p>
          <a:p>
            <a:r>
              <a:rPr lang="zh-CN" altLang="en-US" sz="4200" dirty="0" smtClean="0"/>
              <a:t>目标状态：</a:t>
            </a:r>
            <a:r>
              <a:rPr lang="en-US" altLang="zh-CN" sz="4200" dirty="0" smtClean="0"/>
              <a:t>F[</a:t>
            </a:r>
            <a:r>
              <a:rPr lang="en-US" altLang="zh-CN" sz="4200" dirty="0" err="1" smtClean="0"/>
              <a:t>n,m</a:t>
            </a:r>
            <a:r>
              <a:rPr lang="en-US" altLang="zh-CN" sz="4200" dirty="0" smtClean="0"/>
              <a:t>]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9387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/>
              <a:t>类似的题目还有许多，他们往往是需要花费一定的代价来获取另一种收益，同时要求收益最大化，或者相反的要求代价最小化。这类问题我们一般以物品作为阶段，以资源作为状态，通过类似上题的方程解决问题</a:t>
            </a:r>
            <a:r>
              <a:rPr lang="zh-CN" altLang="en-US" sz="4200" dirty="0" smtClean="0"/>
              <a:t>。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28827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5200" dirty="0"/>
              <a:t>推荐：</a:t>
            </a:r>
            <a:endParaRPr lang="en-US" altLang="zh-CN" sz="5200" dirty="0"/>
          </a:p>
          <a:p>
            <a:r>
              <a:rPr lang="en-US" altLang="zh-CN" sz="5200" dirty="0"/>
              <a:t>NOIP2010  </a:t>
            </a:r>
            <a:r>
              <a:rPr lang="zh-CN" altLang="en-US" sz="5200" dirty="0"/>
              <a:t>乌龟棋</a:t>
            </a:r>
            <a:endParaRPr lang="en-US" altLang="zh-CN" sz="5200" dirty="0"/>
          </a:p>
          <a:p>
            <a:r>
              <a:rPr lang="zh-CN" altLang="en-US" sz="5200" dirty="0"/>
              <a:t>背包九讲</a:t>
            </a:r>
            <a:endParaRPr lang="en-US" altLang="zh-CN" sz="5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17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动态规划的经典模型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区间型</a:t>
            </a:r>
            <a:r>
              <a:rPr lang="en-US" altLang="zh-CN" dirty="0" smtClean="0"/>
              <a:t>DP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4200" dirty="0" smtClean="0"/>
              <a:t>【</a:t>
            </a:r>
            <a:r>
              <a:rPr lang="zh-CN" altLang="en-US" sz="4200" dirty="0" smtClean="0"/>
              <a:t>例题</a:t>
            </a:r>
            <a:r>
              <a:rPr lang="en-US" altLang="zh-CN" sz="4200" dirty="0" smtClean="0"/>
              <a:t>2】</a:t>
            </a:r>
            <a:r>
              <a:rPr lang="zh-CN" altLang="en-US" sz="4200" dirty="0" smtClean="0"/>
              <a:t>：石子合并</a:t>
            </a:r>
            <a:endParaRPr lang="en-US" altLang="zh-CN" sz="4200" dirty="0" smtClean="0"/>
          </a:p>
          <a:p>
            <a:r>
              <a:rPr lang="zh-CN" altLang="en-US" sz="4200" dirty="0" smtClean="0"/>
              <a:t>操场上排着一列石子共</a:t>
            </a:r>
            <a:r>
              <a:rPr lang="en-US" altLang="zh-CN" sz="4200" dirty="0" smtClean="0"/>
              <a:t>N</a:t>
            </a:r>
            <a:r>
              <a:rPr lang="zh-CN" altLang="en-US" sz="4200" dirty="0" smtClean="0"/>
              <a:t>堆，每堆重</a:t>
            </a:r>
            <a:r>
              <a:rPr lang="en-US" altLang="zh-CN" sz="4200" dirty="0" smtClean="0"/>
              <a:t>W[i]</a:t>
            </a:r>
            <a:r>
              <a:rPr lang="zh-CN" altLang="en-US" sz="4200" dirty="0"/>
              <a:t>。</a:t>
            </a:r>
            <a:r>
              <a:rPr lang="zh-CN" altLang="en-US" sz="4200" dirty="0" smtClean="0"/>
              <a:t>你要把它们合并成一堆，只允许合并相邻的两堆，求最小的合并代价。合并两堆的代价是两堆的重量和。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84957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 smtClean="0"/>
              <a:t>我们考虑最终的一堆，它必定有之前的</a:t>
            </a:r>
            <a:r>
              <a:rPr lang="en-US" altLang="zh-CN" sz="4200" dirty="0" smtClean="0"/>
              <a:t>2</a:t>
            </a:r>
            <a:r>
              <a:rPr lang="zh-CN" altLang="en-US" sz="4200" dirty="0" smtClean="0"/>
              <a:t>堆合并而来，由于只能合并相邻的两堆，所以这两堆一定是两个连续的区间</a:t>
            </a:r>
            <a:r>
              <a:rPr lang="en-US" altLang="zh-CN" sz="4200" dirty="0" smtClean="0"/>
              <a:t>[1..i]</a:t>
            </a:r>
            <a:r>
              <a:rPr lang="zh-CN" altLang="en-US" sz="4200" dirty="0" smtClean="0"/>
              <a:t>和</a:t>
            </a:r>
            <a:r>
              <a:rPr lang="en-US" altLang="zh-CN" sz="4200" dirty="0" smtClean="0"/>
              <a:t>[i+1..N]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936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/>
              <a:t>所以我们设</a:t>
            </a:r>
            <a:r>
              <a:rPr lang="en-US" altLang="zh-CN" sz="4200" dirty="0"/>
              <a:t>F[</a:t>
            </a:r>
            <a:r>
              <a:rPr lang="en-US" altLang="zh-CN" sz="4200" dirty="0" err="1"/>
              <a:t>i,j</a:t>
            </a:r>
            <a:r>
              <a:rPr lang="en-US" altLang="zh-CN" sz="4200" dirty="0"/>
              <a:t>]</a:t>
            </a:r>
            <a:r>
              <a:rPr lang="zh-CN" altLang="en-US" sz="4200" dirty="0"/>
              <a:t>表示将区间</a:t>
            </a:r>
            <a:r>
              <a:rPr lang="en-US" altLang="zh-CN" sz="4200" dirty="0"/>
              <a:t>[i</a:t>
            </a:r>
            <a:r>
              <a:rPr lang="zh-CN" altLang="en-US" sz="4200" dirty="0"/>
              <a:t>，</a:t>
            </a:r>
            <a:r>
              <a:rPr lang="en-US" altLang="zh-CN" sz="4200" dirty="0"/>
              <a:t>j]</a:t>
            </a:r>
            <a:r>
              <a:rPr lang="zh-CN" altLang="en-US" sz="4200" dirty="0"/>
              <a:t>合并成一个堆的最小代价，其中显然有</a:t>
            </a:r>
            <a:r>
              <a:rPr lang="en-US" altLang="zh-CN" sz="4200" dirty="0"/>
              <a:t>F[</a:t>
            </a:r>
            <a:r>
              <a:rPr lang="en-US" altLang="zh-CN" sz="4200" dirty="0" err="1"/>
              <a:t>i,j</a:t>
            </a:r>
            <a:r>
              <a:rPr lang="en-US" altLang="zh-CN" sz="4200" dirty="0"/>
              <a:t>]=Min(F[</a:t>
            </a:r>
            <a:r>
              <a:rPr lang="en-US" altLang="zh-CN" sz="4200" dirty="0" err="1"/>
              <a:t>i,k</a:t>
            </a:r>
            <a:r>
              <a:rPr lang="en-US" altLang="zh-CN" sz="4200" dirty="0"/>
              <a:t>]+F[k+1,j])+sum[</a:t>
            </a:r>
            <a:r>
              <a:rPr lang="en-US" altLang="zh-CN" sz="4200" dirty="0" err="1"/>
              <a:t>i,j</a:t>
            </a:r>
            <a:r>
              <a:rPr lang="en-US" altLang="zh-CN" sz="4200" dirty="0"/>
              <a:t>];  ( i&lt;=k&lt;j)</a:t>
            </a:r>
          </a:p>
          <a:p>
            <a:r>
              <a:rPr lang="zh-CN" altLang="en-US" sz="4200" dirty="0"/>
              <a:t>初始状态</a:t>
            </a:r>
            <a:r>
              <a:rPr lang="en-US" altLang="zh-CN" sz="4200" dirty="0"/>
              <a:t>F[</a:t>
            </a:r>
            <a:r>
              <a:rPr lang="en-US" altLang="zh-CN" sz="4200" dirty="0" err="1"/>
              <a:t>i,i</a:t>
            </a:r>
            <a:r>
              <a:rPr lang="en-US" altLang="zh-CN" sz="4200" dirty="0"/>
              <a:t>]=0</a:t>
            </a:r>
            <a:r>
              <a:rPr lang="en-US" altLang="zh-CN" sz="4200" dirty="0" smtClean="0"/>
              <a:t>; </a:t>
            </a:r>
            <a:r>
              <a:rPr lang="zh-CN" altLang="en-US" sz="4200" dirty="0" smtClean="0"/>
              <a:t>目标</a:t>
            </a:r>
            <a:r>
              <a:rPr lang="zh-CN" altLang="en-US" sz="4200" dirty="0"/>
              <a:t>状态</a:t>
            </a:r>
            <a:r>
              <a:rPr lang="en-US" altLang="zh-CN" sz="4200" dirty="0"/>
              <a:t>F[1,n</a:t>
            </a:r>
            <a:r>
              <a:rPr lang="en-US" altLang="zh-CN" sz="4200" dirty="0" smtClean="0"/>
              <a:t>];</a:t>
            </a:r>
          </a:p>
          <a:p>
            <a:r>
              <a:rPr lang="zh-CN" altLang="en-US" sz="4200" dirty="0"/>
              <a:t>注意：本题阶段是区间长度，所以最外层当枚举区间</a:t>
            </a:r>
            <a:r>
              <a:rPr lang="zh-CN" altLang="en-US" sz="4200" dirty="0" smtClean="0"/>
              <a:t>长度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300105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</a:t>
            </a:r>
            <a:r>
              <a:rPr lang="zh-CN" altLang="en-US" dirty="0" smtClean="0"/>
              <a:t>动态规划</a:t>
            </a:r>
            <a:r>
              <a:rPr lang="en-US" altLang="zh-CN" dirty="0" smtClean="0"/>
              <a:t>——</a:t>
            </a:r>
            <a:r>
              <a:rPr lang="en-US" altLang="zh-CN" dirty="0"/>
              <a:t>History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动态规划</a:t>
            </a:r>
            <a:r>
              <a:rPr lang="en-US" altLang="zh-CN" dirty="0"/>
              <a:t>(dynamic programming</a:t>
            </a:r>
            <a:r>
              <a:rPr lang="en-US" altLang="zh-CN" dirty="0" smtClean="0"/>
              <a:t>)</a:t>
            </a:r>
            <a:r>
              <a:rPr lang="zh-CN" altLang="en-US" dirty="0" smtClean="0"/>
              <a:t>运筹学的一个分支，是</a:t>
            </a:r>
            <a:r>
              <a:rPr lang="zh-CN" altLang="en-US" dirty="0"/>
              <a:t>求解决策过程</a:t>
            </a:r>
            <a:r>
              <a:rPr lang="en-US" altLang="zh-CN" dirty="0"/>
              <a:t>(decision process)</a:t>
            </a:r>
            <a:r>
              <a:rPr lang="zh-CN" altLang="en-US" dirty="0"/>
              <a:t>最优化的数学方法</a:t>
            </a:r>
            <a:r>
              <a:rPr lang="zh-CN" altLang="en-US" dirty="0" smtClean="0"/>
              <a:t>。</a:t>
            </a:r>
            <a:r>
              <a:rPr lang="en-US" altLang="zh-CN" dirty="0"/>
              <a:t>20</a:t>
            </a:r>
            <a:r>
              <a:rPr lang="zh-CN" altLang="en-US" dirty="0"/>
              <a:t>世纪</a:t>
            </a:r>
            <a:r>
              <a:rPr lang="en-US" altLang="zh-CN" dirty="0"/>
              <a:t>50</a:t>
            </a:r>
            <a:r>
              <a:rPr lang="zh-CN" altLang="en-US" dirty="0"/>
              <a:t>年代初</a:t>
            </a:r>
            <a:r>
              <a:rPr lang="zh-CN" altLang="en-US" dirty="0" smtClean="0"/>
              <a:t>美数学家</a:t>
            </a:r>
            <a:r>
              <a:rPr lang="en-US" altLang="zh-CN" dirty="0" err="1"/>
              <a:t>R.E.Bellman</a:t>
            </a:r>
            <a:r>
              <a:rPr lang="zh-CN" altLang="en-US" dirty="0"/>
              <a:t>等人在研究多阶段决策过程</a:t>
            </a:r>
            <a:r>
              <a:rPr lang="en-US" altLang="zh-CN" dirty="0"/>
              <a:t>(multistep decision process)</a:t>
            </a:r>
            <a:r>
              <a:rPr lang="zh-CN" altLang="en-US" dirty="0"/>
              <a:t>的优化问题时，提出了著名的最优化原理</a:t>
            </a:r>
            <a:r>
              <a:rPr lang="en-US" altLang="zh-CN" dirty="0"/>
              <a:t>(principle of optimality)</a:t>
            </a:r>
            <a:r>
              <a:rPr lang="zh-CN" altLang="en-US" dirty="0"/>
              <a:t>，把多阶段过程转化为一系列单阶段问题，利用各阶段之间的关系，逐个求解，创立了解决这类过程优化问题的新方法</a:t>
            </a:r>
            <a:r>
              <a:rPr lang="en-US" altLang="zh-CN" dirty="0"/>
              <a:t>——</a:t>
            </a:r>
            <a:r>
              <a:rPr lang="zh-CN" altLang="en-US" dirty="0"/>
              <a:t>动态规划。</a:t>
            </a:r>
            <a:r>
              <a:rPr lang="en-US" altLang="zh-CN" dirty="0"/>
              <a:t>1957</a:t>
            </a:r>
            <a:r>
              <a:rPr lang="zh-CN" altLang="en-US" dirty="0"/>
              <a:t>年出版了他的名著</a:t>
            </a:r>
            <a:r>
              <a:rPr lang="en-US" altLang="zh-CN" dirty="0"/>
              <a:t>Dynamic Programming</a:t>
            </a:r>
            <a:r>
              <a:rPr lang="zh-CN" altLang="en-US" dirty="0"/>
              <a:t>，这是该领域的第一本著作。</a:t>
            </a:r>
          </a:p>
        </p:txBody>
      </p:sp>
    </p:spTree>
    <p:extLst>
      <p:ext uri="{BB962C8B-B14F-4D97-AF65-F5344CB8AC3E}">
        <p14:creationId xmlns:p14="http://schemas.microsoft.com/office/powerpoint/2010/main" val="402535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 smtClean="0"/>
              <a:t>这一类问题是一类区间合并类型的动态规划问题，一般都需要以区间的长度为阶段，内层要枚举区间的开始端点和划分位置，将大区间划分成小区间，合并小区间的解求解大区间的解。</a:t>
            </a:r>
            <a:endParaRPr lang="en-US" altLang="zh-CN" sz="4200" dirty="0"/>
          </a:p>
        </p:txBody>
      </p:sp>
    </p:spTree>
    <p:extLst>
      <p:ext uri="{BB962C8B-B14F-4D97-AF65-F5344CB8AC3E}">
        <p14:creationId xmlns:p14="http://schemas.microsoft.com/office/powerpoint/2010/main" val="534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5200" dirty="0"/>
              <a:t>推荐：</a:t>
            </a:r>
            <a:endParaRPr lang="en-US" altLang="zh-CN" sz="5200" dirty="0"/>
          </a:p>
          <a:p>
            <a:r>
              <a:rPr lang="zh-CN" altLang="en-US" sz="5200" dirty="0"/>
              <a:t>火星人的项链</a:t>
            </a:r>
            <a:endParaRPr lang="en-US" altLang="zh-CN" sz="5200" dirty="0"/>
          </a:p>
          <a:p>
            <a:r>
              <a:rPr lang="zh-CN" altLang="en-US" sz="5200" dirty="0"/>
              <a:t>加分二叉树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24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动态规划经典模型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状态压缩</a:t>
            </a:r>
            <a:r>
              <a:rPr lang="en-US" altLang="zh-CN" dirty="0" smtClean="0"/>
              <a:t>DP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4200" dirty="0" smtClean="0"/>
              <a:t>【</a:t>
            </a:r>
            <a:r>
              <a:rPr lang="zh-CN" altLang="en-US" sz="4200" dirty="0" smtClean="0"/>
              <a:t>例</a:t>
            </a:r>
            <a:r>
              <a:rPr lang="en-US" altLang="zh-CN" sz="4200" dirty="0" smtClean="0"/>
              <a:t>3】</a:t>
            </a:r>
            <a:r>
              <a:rPr lang="zh-CN" altLang="en-US" sz="4200" dirty="0" smtClean="0"/>
              <a:t>：哈密顿路个数问题</a:t>
            </a:r>
            <a:endParaRPr lang="en-US" altLang="zh-CN" sz="4200" dirty="0" smtClean="0"/>
          </a:p>
          <a:p>
            <a:r>
              <a:rPr lang="zh-CN" altLang="en-US" sz="4200" dirty="0"/>
              <a:t>给定一</a:t>
            </a:r>
            <a:r>
              <a:rPr lang="zh-CN" altLang="en-US" sz="4200" dirty="0" smtClean="0"/>
              <a:t>个</a:t>
            </a:r>
            <a:r>
              <a:rPr lang="zh-CN" altLang="en-US" sz="4200" dirty="0"/>
              <a:t>节点</a:t>
            </a:r>
            <a:r>
              <a:rPr lang="zh-CN" altLang="en-US" sz="4200" dirty="0" smtClean="0"/>
              <a:t>数为</a:t>
            </a:r>
            <a:r>
              <a:rPr lang="en-US" altLang="zh-CN" sz="4200" dirty="0" smtClean="0"/>
              <a:t>N</a:t>
            </a:r>
            <a:r>
              <a:rPr lang="zh-CN" altLang="en-US" sz="4200" dirty="0" smtClean="0"/>
              <a:t>，边数为</a:t>
            </a:r>
            <a:r>
              <a:rPr lang="en-US" altLang="zh-CN" sz="4200" dirty="0" smtClean="0"/>
              <a:t>M</a:t>
            </a:r>
            <a:r>
              <a:rPr lang="zh-CN" altLang="en-US" sz="4200" dirty="0" smtClean="0"/>
              <a:t>的地图，求经过每个点一次的路径的个数。其中</a:t>
            </a:r>
            <a:r>
              <a:rPr lang="en-US" altLang="zh-CN" sz="4200" dirty="0" smtClean="0"/>
              <a:t>N&lt;=20</a:t>
            </a:r>
            <a:r>
              <a:rPr lang="zh-CN" altLang="en-US" sz="4200" dirty="0" smtClean="0"/>
              <a:t>，</a:t>
            </a:r>
            <a:r>
              <a:rPr lang="en-US" altLang="zh-CN" sz="4200" dirty="0" smtClean="0"/>
              <a:t>M&lt;=N*(N-1)/2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1828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此题爆搜的时间复杂度是</a:t>
            </a:r>
            <a:r>
              <a:rPr lang="en-US" altLang="zh-CN" sz="4200" dirty="0" smtClean="0"/>
              <a:t>O(N</a:t>
            </a:r>
            <a:r>
              <a:rPr lang="zh-CN" altLang="en-US" sz="4200" dirty="0"/>
              <a:t>！</a:t>
            </a:r>
            <a:r>
              <a:rPr lang="en-US" altLang="zh-CN" sz="4200" dirty="0" smtClean="0"/>
              <a:t>)</a:t>
            </a:r>
            <a:r>
              <a:rPr lang="zh-CN" altLang="en-US" sz="4200" dirty="0" smtClean="0"/>
              <a:t>显然在</a:t>
            </a:r>
            <a:r>
              <a:rPr lang="en-US" altLang="zh-CN" sz="4200" dirty="0" smtClean="0"/>
              <a:t>N&lt;=20</a:t>
            </a:r>
            <a:r>
              <a:rPr lang="zh-CN" altLang="en-US" sz="4200" dirty="0" smtClean="0"/>
              <a:t>的数据范围内会严重超时。怎么办？利用状态压缩的动态规划。状态设计：令</a:t>
            </a:r>
            <a:r>
              <a:rPr lang="en-US" altLang="zh-CN" sz="4200" dirty="0" smtClean="0"/>
              <a:t>F[</a:t>
            </a:r>
            <a:r>
              <a:rPr lang="en-US" altLang="zh-CN" sz="4200" dirty="0"/>
              <a:t>i</a:t>
            </a:r>
            <a:r>
              <a:rPr lang="en-US" altLang="zh-CN" sz="4200" dirty="0" smtClean="0"/>
              <a:t>,j]</a:t>
            </a:r>
            <a:r>
              <a:rPr lang="zh-CN" altLang="en-US" sz="4200" dirty="0" smtClean="0"/>
              <a:t>表示经过了</a:t>
            </a:r>
            <a:r>
              <a:rPr lang="en-US" altLang="zh-CN" sz="4200" dirty="0" smtClean="0"/>
              <a:t>i</a:t>
            </a:r>
            <a:r>
              <a:rPr lang="zh-CN" altLang="en-US" sz="4200" dirty="0" smtClean="0"/>
              <a:t>集合的点，最终末尾在</a:t>
            </a:r>
            <a:r>
              <a:rPr lang="en-US" altLang="zh-CN" sz="4200" dirty="0" smtClean="0"/>
              <a:t>j</a:t>
            </a:r>
            <a:r>
              <a:rPr lang="zh-CN" altLang="en-US" sz="4200" dirty="0" smtClean="0"/>
              <a:t>点上的方案总数</a:t>
            </a:r>
            <a:endParaRPr lang="en-US" altLang="zh-CN" sz="4200" dirty="0" smtClean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618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4200" dirty="0"/>
              <a:t>F[</a:t>
            </a:r>
            <a:r>
              <a:rPr lang="en-US" altLang="zh-CN" sz="4200" dirty="0" err="1"/>
              <a:t>i,j</a:t>
            </a:r>
            <a:r>
              <a:rPr lang="en-US" altLang="zh-CN" sz="4200" dirty="0"/>
              <a:t>]=</a:t>
            </a:r>
            <a:r>
              <a:rPr lang="zh-CN" altLang="en-US" sz="4200" dirty="0"/>
              <a:t>∑</a:t>
            </a:r>
            <a:r>
              <a:rPr lang="en-US" altLang="zh-CN" sz="4200" dirty="0"/>
              <a:t>(F[i-</a:t>
            </a:r>
            <a:r>
              <a:rPr lang="en-US" altLang="zh-CN" sz="4200" dirty="0" err="1"/>
              <a:t>j,k</a:t>
            </a:r>
            <a:r>
              <a:rPr lang="en-US" altLang="zh-CN" sz="4200" dirty="0"/>
              <a:t>]*w[</a:t>
            </a:r>
            <a:r>
              <a:rPr lang="en-US" altLang="zh-CN" sz="4200" dirty="0" err="1"/>
              <a:t>k,j</a:t>
            </a:r>
            <a:r>
              <a:rPr lang="en-US" altLang="zh-CN" sz="4200" dirty="0"/>
              <a:t>])</a:t>
            </a:r>
            <a:r>
              <a:rPr lang="zh-CN" altLang="en-US" sz="4200" dirty="0"/>
              <a:t>； 其中</a:t>
            </a:r>
            <a:r>
              <a:rPr lang="en-US" altLang="zh-CN" sz="4200" dirty="0"/>
              <a:t>w[</a:t>
            </a:r>
            <a:r>
              <a:rPr lang="en-US" altLang="zh-CN" sz="4200" dirty="0" err="1"/>
              <a:t>k,j</a:t>
            </a:r>
            <a:r>
              <a:rPr lang="en-US" altLang="zh-CN" sz="4200" dirty="0"/>
              <a:t>]</a:t>
            </a:r>
            <a:r>
              <a:rPr lang="zh-CN" altLang="en-US" sz="4200" dirty="0"/>
              <a:t>表示</a:t>
            </a:r>
            <a:r>
              <a:rPr lang="en-US" altLang="zh-CN" sz="4200" dirty="0"/>
              <a:t>k</a:t>
            </a:r>
            <a:r>
              <a:rPr lang="zh-CN" altLang="en-US" sz="4200" dirty="0"/>
              <a:t>到</a:t>
            </a:r>
            <a:r>
              <a:rPr lang="en-US" altLang="zh-CN" sz="4200" dirty="0"/>
              <a:t>j</a:t>
            </a:r>
            <a:r>
              <a:rPr lang="zh-CN" altLang="en-US" sz="4200" dirty="0"/>
              <a:t>的边的个数。</a:t>
            </a:r>
            <a:endParaRPr lang="en-US" altLang="zh-CN" sz="4200" dirty="0"/>
          </a:p>
          <a:p>
            <a:r>
              <a:rPr lang="zh-CN" altLang="en-US" sz="4200" dirty="0"/>
              <a:t>初始状态：</a:t>
            </a:r>
            <a:r>
              <a:rPr lang="en-US" altLang="zh-CN" sz="4200" dirty="0"/>
              <a:t>F[</a:t>
            </a:r>
            <a:r>
              <a:rPr lang="en-US" altLang="zh-CN" sz="4200" dirty="0" err="1"/>
              <a:t>i,i</a:t>
            </a:r>
            <a:r>
              <a:rPr lang="en-US" altLang="zh-CN" sz="4200" dirty="0"/>
              <a:t>]=1;</a:t>
            </a:r>
          </a:p>
          <a:p>
            <a:r>
              <a:rPr lang="zh-CN" altLang="en-US" sz="4200" dirty="0"/>
              <a:t>目标状态：</a:t>
            </a:r>
            <a:r>
              <a:rPr lang="en-US" altLang="zh-CN" sz="4200" dirty="0"/>
              <a:t>F[</a:t>
            </a:r>
            <a:r>
              <a:rPr lang="en-US" altLang="zh-CN" sz="4200" dirty="0" err="1"/>
              <a:t>All,i</a:t>
            </a:r>
            <a:r>
              <a:rPr lang="en-US" altLang="zh-CN" sz="4200" dirty="0"/>
              <a:t>]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874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/>
              <a:t>对于一个集合如何表示我们用一串</a:t>
            </a:r>
            <a:r>
              <a:rPr lang="en-US" altLang="zh-CN" sz="4200" dirty="0"/>
              <a:t>0,1</a:t>
            </a:r>
            <a:r>
              <a:rPr lang="zh-CN" altLang="en-US" sz="4200" dirty="0"/>
              <a:t>表示该元素是否在集合中出现。即记录一个</a:t>
            </a:r>
            <a:r>
              <a:rPr lang="en-US" altLang="zh-CN" sz="4200" dirty="0"/>
              <a:t>2</a:t>
            </a:r>
            <a:r>
              <a:rPr lang="zh-CN" altLang="en-US" sz="4200" dirty="0"/>
              <a:t>进制数即可，当然这里的</a:t>
            </a:r>
            <a:r>
              <a:rPr lang="en-US" altLang="zh-CN" sz="4200" dirty="0"/>
              <a:t>i</a:t>
            </a:r>
            <a:r>
              <a:rPr lang="zh-CN" altLang="en-US" sz="4200" dirty="0"/>
              <a:t>要转化成</a:t>
            </a:r>
            <a:r>
              <a:rPr lang="en-US" altLang="zh-CN" sz="4200" dirty="0"/>
              <a:t>10</a:t>
            </a:r>
            <a:r>
              <a:rPr lang="zh-CN" altLang="en-US" sz="4200" dirty="0"/>
              <a:t>进制出现在数组下标中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en-US" altLang="zh-CN" sz="4200" dirty="0"/>
          </a:p>
          <a:p>
            <a:r>
              <a:rPr lang="zh-CN" altLang="en-US" sz="4200" dirty="0"/>
              <a:t>时间复杂度</a:t>
            </a:r>
            <a:r>
              <a:rPr lang="en-US" altLang="zh-CN" sz="4200" dirty="0"/>
              <a:t>O(2^N*N^2)</a:t>
            </a:r>
            <a:endParaRPr lang="zh-CN" altLang="en-US" sz="4200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34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 smtClean="0"/>
              <a:t>这一类问题总是需要表示一个集合中的元素。我们可以利用</a:t>
            </a:r>
            <a:r>
              <a:rPr lang="en-US" altLang="zh-CN" sz="4200" dirty="0" smtClean="0"/>
              <a:t>2</a:t>
            </a:r>
            <a:r>
              <a:rPr lang="zh-CN" altLang="en-US" sz="4200" dirty="0" smtClean="0"/>
              <a:t>进制的方式将状态进行压缩存储。因此被称为状态压缩的动态规划。经常会有一个数据范围非常小，这就是提示我们可以记录所有的该状态的信息并进行状压</a:t>
            </a:r>
            <a:r>
              <a:rPr lang="en-US" altLang="zh-CN" sz="4200" dirty="0" smtClean="0"/>
              <a:t>DP</a:t>
            </a:r>
            <a:r>
              <a:rPr lang="zh-CN" altLang="en-US" sz="4200" dirty="0" smtClean="0"/>
              <a:t>。</a:t>
            </a:r>
            <a:endParaRPr lang="en-US" altLang="zh-CN" sz="4200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0588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4200" dirty="0"/>
              <a:t>推荐：</a:t>
            </a:r>
            <a:endParaRPr lang="en-US" altLang="zh-CN" sz="4200" dirty="0"/>
          </a:p>
          <a:p>
            <a:r>
              <a:rPr lang="en-US" altLang="zh-CN" sz="4200" dirty="0"/>
              <a:t>2</a:t>
            </a:r>
            <a:r>
              <a:rPr lang="zh-CN" altLang="en-US" sz="4200" dirty="0"/>
              <a:t>*</a:t>
            </a:r>
            <a:r>
              <a:rPr lang="en-US" altLang="zh-CN" sz="4200" dirty="0"/>
              <a:t>1</a:t>
            </a:r>
            <a:r>
              <a:rPr lang="zh-CN" altLang="en-US" sz="4200" dirty="0"/>
              <a:t>拼图问题</a:t>
            </a:r>
          </a:p>
          <a:p>
            <a:r>
              <a:rPr lang="en-US" altLang="zh-CN" sz="4200" dirty="0"/>
              <a:t>CDQ</a:t>
            </a:r>
            <a:r>
              <a:rPr lang="zh-CN" altLang="en-US" sz="4200" dirty="0"/>
              <a:t>的</a:t>
            </a:r>
            <a:r>
              <a:rPr lang="en-US" altLang="zh-CN" sz="4200" dirty="0"/>
              <a:t>《</a:t>
            </a:r>
            <a:r>
              <a:rPr lang="zh-CN" altLang="en-US" sz="4200" dirty="0"/>
              <a:t>基于连通性的状态压缩动态规划</a:t>
            </a:r>
            <a:r>
              <a:rPr lang="en-US" altLang="zh-CN" sz="4200" dirty="0"/>
              <a:t>》</a:t>
            </a:r>
            <a:r>
              <a:rPr lang="zh-CN" altLang="en-US" sz="4200" dirty="0"/>
              <a:t>（可以忽略这条）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711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动态规划的经典</a:t>
            </a:r>
            <a:r>
              <a:rPr lang="zh-CN" altLang="en-US" dirty="0" smtClean="0"/>
              <a:t>模型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树形</a:t>
            </a:r>
            <a:r>
              <a:rPr lang="en-US" altLang="zh-CN" dirty="0" smtClean="0"/>
              <a:t>DP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4200" dirty="0" smtClean="0"/>
              <a:t>【</a:t>
            </a:r>
            <a:r>
              <a:rPr lang="zh-CN" altLang="en-US" sz="4200" dirty="0" smtClean="0"/>
              <a:t>例题</a:t>
            </a:r>
            <a:r>
              <a:rPr lang="en-US" altLang="zh-CN" sz="4200" dirty="0" smtClean="0"/>
              <a:t>4】</a:t>
            </a:r>
            <a:r>
              <a:rPr lang="zh-CN" altLang="en-US" sz="4200" dirty="0" smtClean="0"/>
              <a:t>：树的最长链</a:t>
            </a:r>
            <a:endParaRPr lang="en-US" altLang="zh-CN" sz="4200" dirty="0" smtClean="0"/>
          </a:p>
          <a:p>
            <a:r>
              <a:rPr lang="zh-CN" altLang="en-US" sz="4200" dirty="0" smtClean="0"/>
              <a:t>给定</a:t>
            </a:r>
            <a:r>
              <a:rPr lang="en-US" altLang="zh-CN" sz="4200" dirty="0" smtClean="0"/>
              <a:t>N</a:t>
            </a:r>
            <a:r>
              <a:rPr lang="zh-CN" altLang="en-US" sz="4200" dirty="0" smtClean="0"/>
              <a:t>个节点的一棵无根树，求树的最长链。每条边的权值为任意实数。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1864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sz="4200" dirty="0" smtClean="0"/>
              <a:t>此题有多种做法，其中一种就是树形</a:t>
            </a:r>
            <a:r>
              <a:rPr lang="en-US" altLang="zh-CN" sz="4200" dirty="0" smtClean="0"/>
              <a:t>DP</a:t>
            </a:r>
            <a:r>
              <a:rPr lang="zh-CN" altLang="en-US" sz="4200" dirty="0" smtClean="0"/>
              <a:t>。首先我们指定一个根，当成一棵有根树来做此题。对于每棵子树我们记录如下两个信息</a:t>
            </a:r>
            <a:r>
              <a:rPr lang="en-US" altLang="zh-CN" sz="4200" dirty="0" smtClean="0"/>
              <a:t>F[x,0]</a:t>
            </a:r>
            <a:r>
              <a:rPr lang="zh-CN" altLang="en-US" sz="4200" dirty="0" smtClean="0"/>
              <a:t>表示一条从子树中任意结点连接到根节点的路径最大和，</a:t>
            </a:r>
            <a:r>
              <a:rPr lang="en-US" altLang="zh-CN" sz="4200" dirty="0" smtClean="0"/>
              <a:t>F[x,1]</a:t>
            </a:r>
            <a:r>
              <a:rPr lang="zh-CN" altLang="en-US" sz="4200" dirty="0" smtClean="0"/>
              <a:t>表示</a:t>
            </a:r>
            <a:r>
              <a:rPr lang="zh-CN" altLang="en-US" sz="4200" dirty="0"/>
              <a:t>次</a:t>
            </a:r>
            <a:r>
              <a:rPr lang="zh-CN" altLang="en-US" sz="4200" dirty="0" smtClean="0"/>
              <a:t>大和</a:t>
            </a:r>
            <a:r>
              <a:rPr lang="en-US" altLang="zh-CN" sz="4200" dirty="0" smtClean="0"/>
              <a:t>,F[x,2]</a:t>
            </a:r>
            <a:r>
              <a:rPr lang="zh-CN" altLang="en-US" sz="4200" dirty="0" smtClean="0"/>
              <a:t>表示以</a:t>
            </a:r>
            <a:r>
              <a:rPr lang="en-US" altLang="zh-CN" sz="4200" dirty="0" smtClean="0"/>
              <a:t>x</a:t>
            </a:r>
            <a:r>
              <a:rPr lang="zh-CN" altLang="en-US" sz="4200" dirty="0" smtClean="0"/>
              <a:t>为根的子树的最长链。</a:t>
            </a:r>
            <a:endParaRPr lang="en-US" altLang="zh-CN" sz="4200" dirty="0" smtClean="0"/>
          </a:p>
        </p:txBody>
      </p:sp>
    </p:spTree>
    <p:extLst>
      <p:ext uri="{BB962C8B-B14F-4D97-AF65-F5344CB8AC3E}">
        <p14:creationId xmlns:p14="http://schemas.microsoft.com/office/powerpoint/2010/main" val="22310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什么是动态规划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重叠子问题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altLang="zh-CN" sz="3000" dirty="0" smtClean="0"/>
              <a:t>【</a:t>
            </a:r>
            <a:r>
              <a:rPr lang="zh-CN" altLang="en-US" sz="3000" dirty="0" smtClean="0"/>
              <a:t>引例</a:t>
            </a:r>
            <a:r>
              <a:rPr lang="en-US" altLang="zh-CN" sz="3000" dirty="0" smtClean="0"/>
              <a:t>1】</a:t>
            </a:r>
            <a:r>
              <a:rPr lang="zh-CN" altLang="en-US" sz="3000" dirty="0" smtClean="0"/>
              <a:t>：爬楼梯</a:t>
            </a:r>
            <a:endParaRPr lang="en-US" altLang="zh-CN" sz="3000" dirty="0" smtClean="0"/>
          </a:p>
          <a:p>
            <a:r>
              <a:rPr lang="en-US" altLang="zh-CN" sz="3000" smtClean="0">
                <a:solidFill>
                  <a:schemeClr val="tx1"/>
                </a:solidFill>
              </a:rPr>
              <a:t>QZ</a:t>
            </a:r>
            <a:r>
              <a:rPr lang="zh-CN" altLang="en-US" sz="3000" smtClean="0">
                <a:solidFill>
                  <a:schemeClr val="tx1"/>
                </a:solidFill>
              </a:rPr>
              <a:t>大</a:t>
            </a:r>
            <a:r>
              <a:rPr lang="zh-CN" altLang="en-US" sz="3000" dirty="0" smtClean="0">
                <a:solidFill>
                  <a:schemeClr val="tx1"/>
                </a:solidFill>
              </a:rPr>
              <a:t>神要上楼梯，他一次可以上一层，也可以上两层。</a:t>
            </a:r>
            <a:endParaRPr lang="en-US" altLang="zh-CN" sz="3000" dirty="0" smtClean="0">
              <a:solidFill>
                <a:schemeClr val="tx1"/>
              </a:solidFill>
            </a:endParaRPr>
          </a:p>
          <a:p>
            <a:r>
              <a:rPr lang="en-US" altLang="zh-CN" sz="3000" dirty="0" smtClean="0">
                <a:solidFill>
                  <a:schemeClr val="tx1"/>
                </a:solidFill>
              </a:rPr>
              <a:t>【</a:t>
            </a:r>
            <a:r>
              <a:rPr lang="zh-CN" altLang="en-US" sz="3000" dirty="0" smtClean="0">
                <a:solidFill>
                  <a:schemeClr val="tx1"/>
                </a:solidFill>
              </a:rPr>
              <a:t>样例输入</a:t>
            </a:r>
            <a:r>
              <a:rPr lang="en-US" altLang="zh-CN" sz="3000" dirty="0" smtClean="0">
                <a:solidFill>
                  <a:schemeClr val="tx1"/>
                </a:solidFill>
              </a:rPr>
              <a:t>】</a:t>
            </a:r>
            <a:r>
              <a:rPr lang="zh-CN" altLang="en-US" sz="3000" dirty="0" smtClean="0">
                <a:solidFill>
                  <a:schemeClr val="tx1"/>
                </a:solidFill>
              </a:rPr>
              <a:t>：</a:t>
            </a:r>
            <a:endParaRPr lang="en-US" altLang="zh-CN" sz="3000" dirty="0" smtClean="0">
              <a:solidFill>
                <a:schemeClr val="tx1"/>
              </a:solidFill>
            </a:endParaRPr>
          </a:p>
          <a:p>
            <a:r>
              <a:rPr lang="en-US" altLang="zh-CN" sz="3000" dirty="0">
                <a:solidFill>
                  <a:schemeClr val="tx1"/>
                </a:solidFill>
              </a:rPr>
              <a:t>4</a:t>
            </a:r>
            <a:endParaRPr lang="en-US" altLang="zh-CN" sz="3000" dirty="0" smtClean="0">
              <a:solidFill>
                <a:schemeClr val="tx1"/>
              </a:solidFill>
            </a:endParaRPr>
          </a:p>
          <a:p>
            <a:r>
              <a:rPr lang="en-US" altLang="zh-CN" sz="3000" dirty="0" smtClean="0">
                <a:solidFill>
                  <a:schemeClr val="tx1"/>
                </a:solidFill>
              </a:rPr>
              <a:t>【</a:t>
            </a:r>
            <a:r>
              <a:rPr lang="zh-CN" altLang="en-US" sz="3000" dirty="0" smtClean="0">
                <a:solidFill>
                  <a:schemeClr val="tx1"/>
                </a:solidFill>
              </a:rPr>
              <a:t>样例输出</a:t>
            </a:r>
            <a:r>
              <a:rPr lang="en-US" altLang="zh-CN" sz="3000" dirty="0" smtClean="0">
                <a:solidFill>
                  <a:schemeClr val="tx1"/>
                </a:solidFill>
              </a:rPr>
              <a:t>】</a:t>
            </a:r>
            <a:r>
              <a:rPr lang="zh-CN" altLang="en-US" sz="3000" dirty="0" smtClean="0">
                <a:solidFill>
                  <a:schemeClr val="tx1"/>
                </a:solidFill>
              </a:rPr>
              <a:t>：</a:t>
            </a:r>
            <a:endParaRPr lang="en-US" altLang="zh-CN" sz="3000" dirty="0" smtClean="0">
              <a:solidFill>
                <a:schemeClr val="tx1"/>
              </a:solidFill>
            </a:endParaRPr>
          </a:p>
          <a:p>
            <a:r>
              <a:rPr lang="en-US" altLang="zh-CN" sz="3000" dirty="0" smtClean="0">
                <a:solidFill>
                  <a:schemeClr val="tx1"/>
                </a:solidFill>
              </a:rPr>
              <a:t>5</a:t>
            </a:r>
          </a:p>
          <a:p>
            <a:r>
              <a:rPr lang="en-US" altLang="zh-CN" sz="3000" dirty="0" smtClean="0">
                <a:solidFill>
                  <a:schemeClr val="tx1"/>
                </a:solidFill>
              </a:rPr>
              <a:t>【</a:t>
            </a:r>
            <a:r>
              <a:rPr lang="zh-CN" altLang="en-US" sz="3000" dirty="0" smtClean="0">
                <a:solidFill>
                  <a:schemeClr val="tx1"/>
                </a:solidFill>
              </a:rPr>
              <a:t>样例说明</a:t>
            </a:r>
            <a:r>
              <a:rPr lang="en-US" altLang="zh-CN" sz="3000" dirty="0" smtClean="0">
                <a:solidFill>
                  <a:schemeClr val="tx1"/>
                </a:solidFill>
              </a:rPr>
              <a:t>】</a:t>
            </a:r>
            <a:r>
              <a:rPr lang="zh-CN" altLang="en-US" sz="3000" dirty="0" smtClean="0">
                <a:solidFill>
                  <a:schemeClr val="tx1"/>
                </a:solidFill>
              </a:rPr>
              <a:t>：</a:t>
            </a:r>
            <a:endParaRPr lang="en-US" altLang="zh-CN" sz="3000" dirty="0" smtClean="0">
              <a:solidFill>
                <a:schemeClr val="tx1"/>
              </a:solidFill>
            </a:endParaRPr>
          </a:p>
          <a:p>
            <a:r>
              <a:rPr lang="en-US" altLang="zh-CN" sz="3000" dirty="0" smtClean="0">
                <a:solidFill>
                  <a:schemeClr val="tx1"/>
                </a:solidFill>
              </a:rPr>
              <a:t>1+1+1+1=4       1+1+2=4      1+2+1=4       2+1+1=4      2+2=4</a:t>
            </a:r>
          </a:p>
        </p:txBody>
      </p:sp>
    </p:spTree>
    <p:extLst>
      <p:ext uri="{BB962C8B-B14F-4D97-AF65-F5344CB8AC3E}">
        <p14:creationId xmlns:p14="http://schemas.microsoft.com/office/powerpoint/2010/main" val="9114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en-US" altLang="zh-CN" sz="4200" dirty="0"/>
          </a:p>
          <a:p>
            <a:r>
              <a:rPr lang="en-US" altLang="zh-CN" sz="4200" dirty="0"/>
              <a:t>F[x,0]=Max(F[y,0]+W[</a:t>
            </a:r>
            <a:r>
              <a:rPr lang="en-US" altLang="zh-CN" sz="4200" dirty="0" err="1"/>
              <a:t>x,y</a:t>
            </a:r>
            <a:r>
              <a:rPr lang="en-US" altLang="zh-CN" sz="4200" dirty="0"/>
              <a:t>],0)</a:t>
            </a:r>
            <a:r>
              <a:rPr lang="zh-CN" altLang="en-US" sz="4200" dirty="0"/>
              <a:t>；</a:t>
            </a:r>
            <a:endParaRPr lang="en-US" altLang="zh-CN" sz="4200" dirty="0"/>
          </a:p>
          <a:p>
            <a:r>
              <a:rPr lang="en-US" altLang="zh-CN" sz="4200" dirty="0"/>
              <a:t>F[x,1]=Max(Second(F[y,0]+w[</a:t>
            </a:r>
            <a:r>
              <a:rPr lang="en-US" altLang="zh-CN" sz="4200" dirty="0" err="1"/>
              <a:t>x,y</a:t>
            </a:r>
            <a:r>
              <a:rPr lang="en-US" altLang="zh-CN" sz="4200" dirty="0"/>
              <a:t>]),0);</a:t>
            </a:r>
          </a:p>
          <a:p>
            <a:r>
              <a:rPr lang="en-US" altLang="zh-CN" sz="4200" dirty="0"/>
              <a:t>F[x,2]=Max(F[y,2],F[x,0]+F[x,1]);</a:t>
            </a:r>
          </a:p>
          <a:p>
            <a:endParaRPr lang="en-US" altLang="zh-CN" sz="4200" dirty="0"/>
          </a:p>
          <a:p>
            <a:r>
              <a:rPr lang="zh-CN" altLang="en-US" sz="4200" dirty="0"/>
              <a:t>目标状态</a:t>
            </a:r>
            <a:r>
              <a:rPr lang="en-US" altLang="zh-CN" sz="4200" dirty="0"/>
              <a:t>F[root,2]</a:t>
            </a:r>
            <a:endParaRPr lang="zh-CN" altLang="en-US" sz="42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50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5200" dirty="0" smtClean="0"/>
              <a:t>树形</a:t>
            </a:r>
            <a:r>
              <a:rPr lang="en-US" altLang="zh-CN" sz="5200" dirty="0" smtClean="0"/>
              <a:t>DP</a:t>
            </a:r>
            <a:r>
              <a:rPr lang="zh-CN" altLang="en-US" sz="5200" dirty="0" smtClean="0"/>
              <a:t>这一类的问题，一般采取记忆化搜索的方式解决。状态是一棵树，没有明显的阶段划分。但转移发生在父节点与子节点之间。通过合并子树的解得到根的解。</a:t>
            </a:r>
            <a:endParaRPr lang="en-US" altLang="zh-CN" sz="5200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4645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5200" dirty="0"/>
              <a:t>推荐：</a:t>
            </a:r>
            <a:endParaRPr lang="en-US" altLang="zh-CN" sz="5200" dirty="0"/>
          </a:p>
          <a:p>
            <a:r>
              <a:rPr lang="zh-CN" altLang="en-US" sz="5200" dirty="0"/>
              <a:t>有依赖的背包问题</a:t>
            </a:r>
            <a:endParaRPr lang="en-US" altLang="zh-CN" sz="5200" dirty="0"/>
          </a:p>
          <a:p>
            <a:r>
              <a:rPr lang="zh-CN" altLang="en-US" sz="5200" dirty="0"/>
              <a:t>小胖守皇宫</a:t>
            </a:r>
            <a:endParaRPr lang="en-US" altLang="zh-CN" sz="5200" dirty="0"/>
          </a:p>
          <a:p>
            <a:r>
              <a:rPr lang="en-US" altLang="zh-CN" sz="5200" dirty="0"/>
              <a:t>APIO2010 </a:t>
            </a:r>
            <a:r>
              <a:rPr lang="zh-CN" altLang="en-US" sz="5200" dirty="0"/>
              <a:t>第二题</a:t>
            </a:r>
            <a:endParaRPr lang="en-US" altLang="zh-CN" sz="5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——</a:t>
            </a:r>
            <a:r>
              <a:rPr lang="zh-CN" altLang="en-US" dirty="0" smtClean="0"/>
              <a:t>这页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是附加的！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就是说如果你们太强了，把我的基本题虐了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我们</a:t>
            </a:r>
            <a:r>
              <a:rPr lang="zh-CN" altLang="en-US" dirty="0"/>
              <a:t>就来看这些</a:t>
            </a:r>
            <a:r>
              <a:rPr lang="zh-CN" altLang="en-US" dirty="0" smtClean="0"/>
              <a:t>题（也是基础题）：</a:t>
            </a:r>
            <a:endParaRPr lang="en-US" altLang="zh-CN" dirty="0" smtClean="0"/>
          </a:p>
          <a:p>
            <a:r>
              <a:rPr lang="zh-CN" altLang="en-US" dirty="0"/>
              <a:t>合唱队</a:t>
            </a:r>
            <a:r>
              <a:rPr lang="zh-CN" altLang="en-US" dirty="0" smtClean="0"/>
              <a:t>型</a:t>
            </a:r>
            <a:endParaRPr lang="en-US" altLang="zh-CN" dirty="0" smtClean="0"/>
          </a:p>
          <a:p>
            <a:r>
              <a:rPr lang="zh-CN" altLang="en-US" dirty="0"/>
              <a:t>迷宫寻</a:t>
            </a:r>
            <a:r>
              <a:rPr lang="zh-CN" altLang="en-US" dirty="0" smtClean="0"/>
              <a:t>宝</a:t>
            </a:r>
            <a:endParaRPr lang="en-US" altLang="zh-CN" dirty="0" smtClean="0"/>
          </a:p>
          <a:p>
            <a:r>
              <a:rPr lang="zh-CN" altLang="en-US" dirty="0" smtClean="0"/>
              <a:t>最大加权矩形</a:t>
            </a:r>
            <a:endParaRPr lang="en-US" altLang="zh-CN" dirty="0" smtClean="0"/>
          </a:p>
          <a:p>
            <a:r>
              <a:rPr lang="zh-CN" altLang="en-US" dirty="0"/>
              <a:t>最</a:t>
            </a:r>
            <a:r>
              <a:rPr lang="zh-CN" altLang="en-US" dirty="0" smtClean="0"/>
              <a:t>长递增序列</a:t>
            </a:r>
            <a:endParaRPr lang="en-US" altLang="zh-CN" dirty="0" smtClean="0"/>
          </a:p>
          <a:p>
            <a:r>
              <a:rPr lang="zh-CN" altLang="en-US" dirty="0" smtClean="0"/>
              <a:t>花与花瓶</a:t>
            </a:r>
            <a:endParaRPr lang="en-US" altLang="zh-CN" dirty="0" smtClean="0"/>
          </a:p>
          <a:p>
            <a:r>
              <a:rPr lang="zh-CN" altLang="en-US" dirty="0" smtClean="0"/>
              <a:t>制作唱片</a:t>
            </a:r>
            <a:endParaRPr lang="en-US" altLang="zh-CN" dirty="0" smtClean="0"/>
          </a:p>
          <a:p>
            <a:r>
              <a:rPr lang="zh-CN" altLang="en-US" dirty="0" smtClean="0"/>
              <a:t>字符串转换</a:t>
            </a:r>
            <a:endParaRPr lang="en-US" altLang="zh-CN" dirty="0" smtClean="0"/>
          </a:p>
          <a:p>
            <a:r>
              <a:rPr lang="zh-CN" altLang="en-US" smtClean="0"/>
              <a:t>最小加法表达式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50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662788"/>
            <a:ext cx="736819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2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谢谢大家！</a:t>
            </a:r>
            <a:endParaRPr lang="zh-CN" altLang="en-US" sz="12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7394" y="2996952"/>
            <a:ext cx="7848872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本人</a:t>
            </a:r>
            <a:r>
              <a:rPr lang="en-US" altLang="zh-CN" dirty="0" err="1" smtClean="0"/>
              <a:t>Skywalker_Q</a:t>
            </a:r>
            <a:r>
              <a:rPr lang="zh-CN" altLang="en-US" dirty="0" smtClean="0"/>
              <a:t>的联系方式：</a:t>
            </a:r>
            <a:endParaRPr lang="en-US" altLang="zh-CN" dirty="0" smtClean="0"/>
          </a:p>
          <a:p>
            <a:r>
              <a:rPr lang="en-US" altLang="zh-CN" dirty="0" smtClean="0"/>
              <a:t>TEL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13708928222  </a:t>
            </a:r>
            <a:r>
              <a:rPr lang="zh-CN" altLang="en-US" dirty="0" smtClean="0"/>
              <a:t>（一般不开机）</a:t>
            </a:r>
            <a:endParaRPr lang="en-US" altLang="zh-CN" dirty="0" smtClean="0"/>
          </a:p>
          <a:p>
            <a:r>
              <a:rPr lang="en-US" altLang="zh-CN" dirty="0" smtClean="0"/>
              <a:t>QQ:343182185           </a:t>
            </a:r>
            <a:r>
              <a:rPr lang="zh-CN" altLang="en-US" dirty="0" smtClean="0"/>
              <a:t>（应该是一直在线，一般都回复，心情不好除外）</a:t>
            </a:r>
            <a:endParaRPr lang="en-US" altLang="zh-CN" dirty="0" smtClean="0"/>
          </a:p>
          <a:p>
            <a:r>
              <a:rPr lang="en-US" altLang="zh-CN" dirty="0" err="1" smtClean="0"/>
              <a:t>E-Mail:skq.cn@qq.com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（经常上，但不保证回复）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4200" dirty="0" smtClean="0"/>
              <a:t>QZ</a:t>
            </a:r>
            <a:r>
              <a:rPr lang="zh-CN" altLang="en-US" sz="4200" dirty="0" smtClean="0"/>
              <a:t>大神宿舍：</a:t>
            </a:r>
            <a:r>
              <a:rPr lang="en-US" altLang="zh-CN" sz="4200" dirty="0" smtClean="0"/>
              <a:t>408 </a:t>
            </a:r>
          </a:p>
          <a:p>
            <a:r>
              <a:rPr lang="zh-CN" altLang="en-US" sz="4200" dirty="0" smtClean="0"/>
              <a:t>（欢迎膜拜</a:t>
            </a:r>
            <a:r>
              <a:rPr lang="en-US" altLang="zh-CN" sz="4200" dirty="0" smtClean="0"/>
              <a:t>) (MM</a:t>
            </a:r>
            <a:r>
              <a:rPr lang="zh-CN" altLang="en-US" sz="4200" dirty="0" smtClean="0"/>
              <a:t>优先！）</a:t>
            </a:r>
            <a:endParaRPr lang="zh-CN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9012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算法一： </a:t>
            </a:r>
            <a:r>
              <a:rPr lang="en-US" altLang="zh-CN" dirty="0" smtClean="0"/>
              <a:t>Can U See The Code Below?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/>
              <a:t>var</a:t>
            </a:r>
            <a:endParaRPr lang="en-US" altLang="zh-CN" dirty="0"/>
          </a:p>
          <a:p>
            <a:r>
              <a:rPr lang="en-US" altLang="zh-CN" dirty="0"/>
              <a:t>  n:integer;  //n&lt;=90</a:t>
            </a:r>
          </a:p>
          <a:p>
            <a:r>
              <a:rPr lang="en-US" altLang="zh-CN" dirty="0"/>
              <a:t>  function </a:t>
            </a:r>
            <a:r>
              <a:rPr lang="en-US" altLang="zh-CN" dirty="0" err="1"/>
              <a:t>dp</a:t>
            </a:r>
            <a:r>
              <a:rPr lang="en-US" altLang="zh-CN" dirty="0"/>
              <a:t>(</a:t>
            </a:r>
            <a:r>
              <a:rPr lang="en-US" altLang="zh-CN" dirty="0" err="1"/>
              <a:t>i:integer</a:t>
            </a:r>
            <a:r>
              <a:rPr lang="en-US" altLang="zh-CN" dirty="0"/>
              <a:t>):qword;</a:t>
            </a:r>
          </a:p>
          <a:p>
            <a:r>
              <a:rPr lang="en-US" altLang="zh-CN" dirty="0"/>
              <a:t>    begin</a:t>
            </a:r>
          </a:p>
          <a:p>
            <a:r>
              <a:rPr lang="en-US" altLang="zh-CN" dirty="0"/>
              <a:t>      if i=1 then exit(1);//begin </a:t>
            </a:r>
            <a:r>
              <a:rPr lang="en-US" altLang="zh-CN" dirty="0" err="1"/>
              <a:t>dp</a:t>
            </a:r>
            <a:r>
              <a:rPr lang="en-US" altLang="zh-CN" dirty="0"/>
              <a:t>:=1;exit;end</a:t>
            </a:r>
          </a:p>
          <a:p>
            <a:r>
              <a:rPr lang="en-US" altLang="zh-CN" dirty="0"/>
              <a:t>      if i=2 then exit(2);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dp</a:t>
            </a:r>
            <a:r>
              <a:rPr lang="en-US" altLang="zh-CN" dirty="0"/>
              <a:t>:=</a:t>
            </a:r>
            <a:r>
              <a:rPr lang="en-US" altLang="zh-CN" dirty="0" err="1"/>
              <a:t>dp</a:t>
            </a:r>
            <a:r>
              <a:rPr lang="en-US" altLang="zh-CN" dirty="0"/>
              <a:t>(i-1)+</a:t>
            </a:r>
            <a:r>
              <a:rPr lang="en-US" altLang="zh-CN" dirty="0" err="1"/>
              <a:t>dp</a:t>
            </a:r>
            <a:r>
              <a:rPr lang="en-US" altLang="zh-CN" dirty="0"/>
              <a:t>(i-2);</a:t>
            </a:r>
          </a:p>
          <a:p>
            <a:r>
              <a:rPr lang="en-US" altLang="zh-CN" dirty="0"/>
              <a:t>    end;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readln</a:t>
            </a:r>
            <a:r>
              <a:rPr lang="en-US" altLang="zh-CN" dirty="0"/>
              <a:t>(n);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writeln</a:t>
            </a:r>
            <a:r>
              <a:rPr lang="en-US" altLang="zh-CN" dirty="0"/>
              <a:t>(</a:t>
            </a:r>
            <a:r>
              <a:rPr lang="en-US" altLang="zh-CN" dirty="0" err="1"/>
              <a:t>dp</a:t>
            </a:r>
            <a:r>
              <a:rPr lang="en-US" altLang="zh-CN" dirty="0"/>
              <a:t>(n));</a:t>
            </a:r>
          </a:p>
          <a:p>
            <a:r>
              <a:rPr lang="en-US" altLang="zh-CN" dirty="0"/>
              <a:t>end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2807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算法二：</a:t>
            </a:r>
            <a:r>
              <a:rPr lang="en-US" altLang="zh-CN" dirty="0" smtClean="0"/>
              <a:t>So  I Need Notepad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err="1"/>
              <a:t>const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maxn</a:t>
            </a:r>
            <a:r>
              <a:rPr lang="en-US" altLang="zh-CN" dirty="0"/>
              <a:t>=90;</a:t>
            </a:r>
          </a:p>
          <a:p>
            <a:r>
              <a:rPr lang="en-US" altLang="zh-CN" dirty="0" err="1"/>
              <a:t>var</a:t>
            </a:r>
            <a:endParaRPr lang="en-US" altLang="zh-CN" dirty="0"/>
          </a:p>
          <a:p>
            <a:r>
              <a:rPr lang="en-US" altLang="zh-CN" dirty="0"/>
              <a:t>  n:integer;</a:t>
            </a:r>
          </a:p>
          <a:p>
            <a:r>
              <a:rPr lang="en-US" altLang="zh-CN" dirty="0"/>
              <a:t>  f:array[1..maxn] of qword;</a:t>
            </a:r>
          </a:p>
          <a:p>
            <a:r>
              <a:rPr lang="en-US" altLang="zh-CN" dirty="0"/>
              <a:t>  function </a:t>
            </a:r>
            <a:r>
              <a:rPr lang="en-US" altLang="zh-CN" dirty="0" err="1"/>
              <a:t>dp</a:t>
            </a:r>
            <a:r>
              <a:rPr lang="en-US" altLang="zh-CN" dirty="0"/>
              <a:t>(</a:t>
            </a:r>
            <a:r>
              <a:rPr lang="en-US" altLang="zh-CN" dirty="0" err="1"/>
              <a:t>i:integer</a:t>
            </a:r>
            <a:r>
              <a:rPr lang="en-US" altLang="zh-CN" dirty="0"/>
              <a:t>):qword;</a:t>
            </a:r>
          </a:p>
          <a:p>
            <a:r>
              <a:rPr lang="en-US" altLang="zh-CN" dirty="0"/>
              <a:t>    begin</a:t>
            </a:r>
          </a:p>
          <a:p>
            <a:r>
              <a:rPr lang="en-US" altLang="zh-CN" dirty="0"/>
              <a:t>      if i=1 then exit(1);</a:t>
            </a:r>
          </a:p>
          <a:p>
            <a:r>
              <a:rPr lang="en-US" altLang="zh-CN" dirty="0"/>
              <a:t>      if i=2 then exit(2);</a:t>
            </a:r>
          </a:p>
          <a:p>
            <a:r>
              <a:rPr lang="en-US" altLang="zh-CN" dirty="0"/>
              <a:t>      if f[i]&gt;0 then exit(f[i]);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dp</a:t>
            </a:r>
            <a:r>
              <a:rPr lang="en-US" altLang="zh-CN" dirty="0"/>
              <a:t>:=</a:t>
            </a:r>
            <a:r>
              <a:rPr lang="en-US" altLang="zh-CN" dirty="0" err="1"/>
              <a:t>dp</a:t>
            </a:r>
            <a:r>
              <a:rPr lang="en-US" altLang="zh-CN" dirty="0"/>
              <a:t>(i-1)+</a:t>
            </a:r>
            <a:r>
              <a:rPr lang="en-US" altLang="zh-CN" dirty="0" err="1"/>
              <a:t>dp</a:t>
            </a:r>
            <a:r>
              <a:rPr lang="en-US" altLang="zh-CN" dirty="0"/>
              <a:t>(i-2);</a:t>
            </a:r>
          </a:p>
          <a:p>
            <a:r>
              <a:rPr lang="en-US" altLang="zh-CN" dirty="0"/>
              <a:t>      f[i]:=</a:t>
            </a:r>
            <a:r>
              <a:rPr lang="en-US" altLang="zh-CN" dirty="0" err="1"/>
              <a:t>dp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    end;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fillchar</a:t>
            </a:r>
            <a:r>
              <a:rPr lang="en-US" altLang="zh-CN" dirty="0"/>
              <a:t>(</a:t>
            </a:r>
            <a:r>
              <a:rPr lang="en-US" altLang="zh-CN" dirty="0" err="1"/>
              <a:t>f,sizeof</a:t>
            </a:r>
            <a:r>
              <a:rPr lang="en-US" altLang="zh-CN" dirty="0"/>
              <a:t>(f),0);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readln</a:t>
            </a:r>
            <a:r>
              <a:rPr lang="en-US" altLang="zh-CN" dirty="0"/>
              <a:t>(n);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writeln</a:t>
            </a:r>
            <a:r>
              <a:rPr lang="en-US" altLang="zh-CN" dirty="0"/>
              <a:t>(</a:t>
            </a:r>
            <a:r>
              <a:rPr lang="en-US" altLang="zh-CN" dirty="0" err="1"/>
              <a:t>dp</a:t>
            </a:r>
            <a:r>
              <a:rPr lang="en-US" altLang="zh-CN" dirty="0"/>
              <a:t>(n));</a:t>
            </a:r>
          </a:p>
          <a:p>
            <a:r>
              <a:rPr lang="en-US" altLang="zh-CN" dirty="0"/>
              <a:t>end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948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200" dirty="0" smtClean="0"/>
              <a:t>算法一：</a:t>
            </a:r>
            <a:endParaRPr lang="en-US" altLang="zh-CN" sz="4200" dirty="0" smtClean="0"/>
          </a:p>
          <a:p>
            <a:r>
              <a:rPr lang="zh-CN" altLang="en-US" sz="4200" dirty="0" smtClean="0"/>
              <a:t>当</a:t>
            </a:r>
            <a:r>
              <a:rPr lang="en-US" altLang="zh-CN" sz="4200" dirty="0" smtClean="0"/>
              <a:t>N&lt;=10</a:t>
            </a:r>
            <a:r>
              <a:rPr lang="zh-CN" altLang="en-US" sz="4200" dirty="0" smtClean="0"/>
              <a:t>的时候，这道题我们完全可以用</a:t>
            </a:r>
            <a:r>
              <a:rPr lang="zh-CN" altLang="en-US" sz="4200" dirty="0"/>
              <a:t>暴力</a:t>
            </a:r>
            <a:r>
              <a:rPr lang="zh-CN" altLang="en-US" sz="4200" dirty="0" smtClean="0"/>
              <a:t>搜索来解决！</a:t>
            </a:r>
            <a:endParaRPr lang="en-US" altLang="zh-CN" sz="4200" dirty="0"/>
          </a:p>
          <a:p>
            <a:r>
              <a:rPr lang="zh-CN" altLang="en-US" sz="4200" dirty="0" smtClean="0"/>
              <a:t>我们可以搜索每个解决方案，是走一步还是走两步？</a:t>
            </a:r>
            <a:endParaRPr lang="en-US" altLang="zh-CN" sz="4200" dirty="0" smtClean="0"/>
          </a:p>
          <a:p>
            <a:r>
              <a:rPr lang="zh-CN" altLang="en-US" sz="4200" dirty="0"/>
              <a:t>时间复杂</a:t>
            </a:r>
            <a:r>
              <a:rPr lang="zh-CN" altLang="en-US" sz="4200" dirty="0" smtClean="0"/>
              <a:t>度</a:t>
            </a:r>
            <a:r>
              <a:rPr lang="en-US" altLang="zh-CN" sz="4200" dirty="0" smtClean="0"/>
              <a:t>O</a:t>
            </a:r>
            <a:r>
              <a:rPr lang="zh-CN" altLang="en-US" sz="4200" dirty="0" smtClean="0"/>
              <a:t>（</a:t>
            </a:r>
            <a:r>
              <a:rPr lang="en-US" altLang="zh-CN" sz="4200" dirty="0" smtClean="0"/>
              <a:t>ANS</a:t>
            </a:r>
            <a:r>
              <a:rPr lang="zh-CN" altLang="en-US" sz="4200" dirty="0" smtClean="0"/>
              <a:t>）</a:t>
            </a:r>
            <a:endParaRPr lang="en-US" altLang="zh-CN" sz="4200" dirty="0" smtClean="0"/>
          </a:p>
        </p:txBody>
      </p:sp>
    </p:spTree>
    <p:extLst>
      <p:ext uri="{BB962C8B-B14F-4D97-AF65-F5344CB8AC3E}">
        <p14:creationId xmlns:p14="http://schemas.microsoft.com/office/powerpoint/2010/main" val="24709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TC101790493[[fn=小型办公室或家庭式办公室]]</Template>
  <TotalTime>1369</TotalTime>
  <Words>2776</Words>
  <Application>Microsoft Office PowerPoint</Application>
  <PresentationFormat>全屏显示(4:3)</PresentationFormat>
  <Paragraphs>279</Paragraphs>
  <Slides>64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5" baseType="lpstr">
      <vt:lpstr>Soho</vt:lpstr>
      <vt:lpstr>动态规划算法 ——动态规划模型</vt:lpstr>
      <vt:lpstr>讲解内容</vt:lpstr>
      <vt:lpstr>PowerPoint 演示文稿</vt:lpstr>
      <vt:lpstr>PowerPoint 演示文稿</vt:lpstr>
      <vt:lpstr>什么是动态规划——History</vt:lpstr>
      <vt:lpstr>什么是动态规划——重叠子问题</vt:lpstr>
      <vt:lpstr>算法一： Can U See The Code Below?</vt:lpstr>
      <vt:lpstr>算法二：So  I Need Notepad！</vt:lpstr>
      <vt:lpstr>分析</vt:lpstr>
      <vt:lpstr>分析</vt:lpstr>
      <vt:lpstr>分析：</vt:lpstr>
      <vt:lpstr>重叠子问题性质：假设N=6的时候</vt:lpstr>
      <vt:lpstr>重叠子问题性质：假设N=6的时候</vt:lpstr>
      <vt:lpstr>小问题？（有奖问答）</vt:lpstr>
      <vt:lpstr>正确解答？</vt:lpstr>
      <vt:lpstr>正确解答</vt:lpstr>
      <vt:lpstr>重叠子问题性质</vt:lpstr>
      <vt:lpstr>PowerPoint 演示文稿</vt:lpstr>
      <vt:lpstr>什么是动态规划——最优子结构</vt:lpstr>
      <vt:lpstr>什么是动态规划——最优子结构</vt:lpstr>
      <vt:lpstr>分析</vt:lpstr>
      <vt:lpstr>分析：</vt:lpstr>
      <vt:lpstr>分析</vt:lpstr>
      <vt:lpstr>分析</vt:lpstr>
      <vt:lpstr>具体解决方法</vt:lpstr>
      <vt:lpstr>算法一：记忆化搜索</vt:lpstr>
      <vt:lpstr>算法二：递推</vt:lpstr>
      <vt:lpstr>小问题？（有奖问答）</vt:lpstr>
      <vt:lpstr>正确解答？</vt:lpstr>
      <vt:lpstr>什么是动态规划——无后效性原则</vt:lpstr>
      <vt:lpstr>什么是动态规划——无后效性原则</vt:lpstr>
      <vt:lpstr>分析</vt:lpstr>
      <vt:lpstr>分析</vt:lpstr>
      <vt:lpstr>什么是动态规划——总结</vt:lpstr>
      <vt:lpstr>什么是动态规划——总结</vt:lpstr>
      <vt:lpstr>什么是动态规划——总结</vt:lpstr>
      <vt:lpstr>小问题？（有奖问答）</vt:lpstr>
      <vt:lpstr>正确解答？</vt:lpstr>
      <vt:lpstr>动态规划相关的一些东西</vt:lpstr>
      <vt:lpstr>动态规划相关的一些东西</vt:lpstr>
      <vt:lpstr>动态规划相关的一些东西</vt:lpstr>
      <vt:lpstr>休息一下！马上回来！</vt:lpstr>
      <vt:lpstr>动态规划的经典模型——资源型DP</vt:lpstr>
      <vt:lpstr>分析</vt:lpstr>
      <vt:lpstr>总结</vt:lpstr>
      <vt:lpstr>分析</vt:lpstr>
      <vt:lpstr>动态规划的经典模型——区间型DP</vt:lpstr>
      <vt:lpstr>分析</vt:lpstr>
      <vt:lpstr>分析</vt:lpstr>
      <vt:lpstr>总结</vt:lpstr>
      <vt:lpstr>总结：</vt:lpstr>
      <vt:lpstr>动态规划经典模型——状态压缩DP</vt:lpstr>
      <vt:lpstr>分析</vt:lpstr>
      <vt:lpstr>分析</vt:lpstr>
      <vt:lpstr>分析</vt:lpstr>
      <vt:lpstr>总结</vt:lpstr>
      <vt:lpstr>总结</vt:lpstr>
      <vt:lpstr>动态规划的经典模型——树形DP</vt:lpstr>
      <vt:lpstr>分析</vt:lpstr>
      <vt:lpstr>分析</vt:lpstr>
      <vt:lpstr>总结</vt:lpstr>
      <vt:lpstr>总结</vt:lpstr>
      <vt:lpstr>——这页PPT是附加的！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动态规划算法</dc:title>
  <dc:creator>Songkaiqiang</dc:creator>
  <cp:lastModifiedBy>Songkaiqiang</cp:lastModifiedBy>
  <cp:revision>796</cp:revision>
  <dcterms:created xsi:type="dcterms:W3CDTF">2011-07-02T09:42:06Z</dcterms:created>
  <dcterms:modified xsi:type="dcterms:W3CDTF">2011-07-20T13:34:25Z</dcterms:modified>
</cp:coreProperties>
</file>